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48"/>
  </p:notesMasterIdLst>
  <p:sldIdLst>
    <p:sldId id="830" r:id="rId2"/>
    <p:sldId id="526" r:id="rId3"/>
    <p:sldId id="627" r:id="rId4"/>
    <p:sldId id="263" r:id="rId5"/>
    <p:sldId id="266" r:id="rId6"/>
    <p:sldId id="810" r:id="rId7"/>
    <p:sldId id="396" r:id="rId8"/>
    <p:sldId id="628" r:id="rId9"/>
    <p:sldId id="629" r:id="rId10"/>
    <p:sldId id="268" r:id="rId11"/>
    <p:sldId id="779" r:id="rId12"/>
    <p:sldId id="630" r:id="rId13"/>
    <p:sldId id="530" r:id="rId14"/>
    <p:sldId id="430" r:id="rId15"/>
    <p:sldId id="631" r:id="rId16"/>
    <p:sldId id="632" r:id="rId17"/>
    <p:sldId id="833" r:id="rId18"/>
    <p:sldId id="633" r:id="rId19"/>
    <p:sldId id="824" r:id="rId20"/>
    <p:sldId id="637" r:id="rId21"/>
    <p:sldId id="635" r:id="rId22"/>
    <p:sldId id="636" r:id="rId23"/>
    <p:sldId id="797" r:id="rId24"/>
    <p:sldId id="638" r:id="rId25"/>
    <p:sldId id="641" r:id="rId26"/>
    <p:sldId id="648" r:id="rId27"/>
    <p:sldId id="643" r:id="rId28"/>
    <p:sldId id="644" r:id="rId29"/>
    <p:sldId id="645" r:id="rId30"/>
    <p:sldId id="845" r:id="rId31"/>
    <p:sldId id="843" r:id="rId32"/>
    <p:sldId id="844" r:id="rId33"/>
    <p:sldId id="649" r:id="rId34"/>
    <p:sldId id="650" r:id="rId35"/>
    <p:sldId id="272" r:id="rId36"/>
    <p:sldId id="651" r:id="rId37"/>
    <p:sldId id="652" r:id="rId38"/>
    <p:sldId id="653" r:id="rId39"/>
    <p:sldId id="654" r:id="rId40"/>
    <p:sldId id="655" r:id="rId41"/>
    <p:sldId id="657" r:id="rId42"/>
    <p:sldId id="658" r:id="rId43"/>
    <p:sldId id="659" r:id="rId44"/>
    <p:sldId id="660" r:id="rId45"/>
    <p:sldId id="661" r:id="rId46"/>
    <p:sldId id="835" r:id="rId47"/>
    <p:sldId id="836" r:id="rId48"/>
    <p:sldId id="837" r:id="rId49"/>
    <p:sldId id="834" r:id="rId50"/>
    <p:sldId id="664" r:id="rId51"/>
    <p:sldId id="665" r:id="rId52"/>
    <p:sldId id="666" r:id="rId53"/>
    <p:sldId id="670" r:id="rId54"/>
    <p:sldId id="679" r:id="rId55"/>
    <p:sldId id="811" r:id="rId56"/>
    <p:sldId id="680" r:id="rId57"/>
    <p:sldId id="689" r:id="rId58"/>
    <p:sldId id="690" r:id="rId59"/>
    <p:sldId id="812" r:id="rId60"/>
    <p:sldId id="800" r:id="rId61"/>
    <p:sldId id="801" r:id="rId62"/>
    <p:sldId id="691" r:id="rId63"/>
    <p:sldId id="702" r:id="rId64"/>
    <p:sldId id="813" r:id="rId65"/>
    <p:sldId id="711" r:id="rId66"/>
    <p:sldId id="709" r:id="rId67"/>
    <p:sldId id="712" r:id="rId68"/>
    <p:sldId id="814" r:id="rId69"/>
    <p:sldId id="725" r:id="rId70"/>
    <p:sldId id="726" r:id="rId71"/>
    <p:sldId id="838" r:id="rId72"/>
    <p:sldId id="730" r:id="rId73"/>
    <p:sldId id="731" r:id="rId74"/>
    <p:sldId id="732" r:id="rId75"/>
    <p:sldId id="733" r:id="rId76"/>
    <p:sldId id="734" r:id="rId77"/>
    <p:sldId id="735" r:id="rId78"/>
    <p:sldId id="737" r:id="rId79"/>
    <p:sldId id="739" r:id="rId80"/>
    <p:sldId id="740" r:id="rId81"/>
    <p:sldId id="741" r:id="rId82"/>
    <p:sldId id="744" r:id="rId83"/>
    <p:sldId id="742" r:id="rId84"/>
    <p:sldId id="743" r:id="rId85"/>
    <p:sldId id="805" r:id="rId86"/>
    <p:sldId id="745" r:id="rId87"/>
    <p:sldId id="746" r:id="rId88"/>
    <p:sldId id="748" r:id="rId89"/>
    <p:sldId id="749" r:id="rId90"/>
    <p:sldId id="750" r:id="rId91"/>
    <p:sldId id="819" r:id="rId92"/>
    <p:sldId id="751" r:id="rId93"/>
    <p:sldId id="752" r:id="rId94"/>
    <p:sldId id="815" r:id="rId95"/>
    <p:sldId id="791" r:id="rId96"/>
    <p:sldId id="794" r:id="rId97"/>
    <p:sldId id="795" r:id="rId98"/>
    <p:sldId id="753" r:id="rId99"/>
    <p:sldId id="798" r:id="rId100"/>
    <p:sldId id="754" r:id="rId101"/>
    <p:sldId id="808" r:id="rId102"/>
    <p:sldId id="755" r:id="rId103"/>
    <p:sldId id="809" r:id="rId104"/>
    <p:sldId id="756" r:id="rId105"/>
    <p:sldId id="757" r:id="rId106"/>
    <p:sldId id="758" r:id="rId107"/>
    <p:sldId id="759" r:id="rId108"/>
    <p:sldId id="786" r:id="rId109"/>
    <p:sldId id="760" r:id="rId110"/>
    <p:sldId id="785" r:id="rId111"/>
    <p:sldId id="761" r:id="rId112"/>
    <p:sldId id="784" r:id="rId113"/>
    <p:sldId id="762" r:id="rId114"/>
    <p:sldId id="799" r:id="rId115"/>
    <p:sldId id="821" r:id="rId116"/>
    <p:sldId id="763" r:id="rId117"/>
    <p:sldId id="783" r:id="rId118"/>
    <p:sldId id="764" r:id="rId119"/>
    <p:sldId id="778" r:id="rId120"/>
    <p:sldId id="775" r:id="rId121"/>
    <p:sldId id="829" r:id="rId122"/>
    <p:sldId id="831" r:id="rId123"/>
    <p:sldId id="832" r:id="rId124"/>
    <p:sldId id="765" r:id="rId125"/>
    <p:sldId id="789" r:id="rId126"/>
    <p:sldId id="825" r:id="rId127"/>
    <p:sldId id="846" r:id="rId128"/>
    <p:sldId id="847" r:id="rId129"/>
    <p:sldId id="848" r:id="rId130"/>
    <p:sldId id="826" r:id="rId131"/>
    <p:sldId id="816" r:id="rId132"/>
    <p:sldId id="770" r:id="rId133"/>
    <p:sldId id="823" r:id="rId134"/>
    <p:sldId id="771" r:id="rId135"/>
    <p:sldId id="772" r:id="rId136"/>
    <p:sldId id="839" r:id="rId137"/>
    <p:sldId id="840" r:id="rId138"/>
    <p:sldId id="841" r:id="rId139"/>
    <p:sldId id="842" r:id="rId140"/>
    <p:sldId id="780" r:id="rId141"/>
    <p:sldId id="781" r:id="rId142"/>
    <p:sldId id="773" r:id="rId143"/>
    <p:sldId id="774" r:id="rId144"/>
    <p:sldId id="827" r:id="rId145"/>
    <p:sldId id="828" r:id="rId146"/>
    <p:sldId id="584" r:id="rId1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308E"/>
    <a:srgbClr val="CCFAD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086" autoAdjust="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70" y="982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5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9388F-B3A3-4778-BD53-1A30E66F18ED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1436D-6631-41F8-9541-2587F99B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436D-6631-41F8-9541-2587F99B87C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436D-6631-41F8-9541-2587F99B87C8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436D-6631-41F8-9541-2587F99B87C8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3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9174-2B50-495E-BB91-2210561F9667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76E17-E725-41D0-9488-2ECAEF2BCA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39.jpe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229100"/>
            <a:ext cx="8458200" cy="9144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800" b="1" i="1" dirty="0" err="1" smtClean="0">
                <a:solidFill>
                  <a:schemeClr val="bg1"/>
                </a:solidFill>
              </a:rPr>
              <a:t>Mr.A.G.Prakash</a:t>
            </a:r>
            <a:r>
              <a:rPr lang="en-US" sz="2800" b="1" i="1" dirty="0" smtClean="0">
                <a:solidFill>
                  <a:schemeClr val="bg1"/>
                </a:solidFill>
              </a:rPr>
              <a:t> Nair, Principal</a:t>
            </a:r>
          </a:p>
          <a:p>
            <a:pPr algn="ctr">
              <a:buNone/>
            </a:pPr>
            <a:r>
              <a:rPr lang="en-US" sz="2400" b="1" i="1" dirty="0" smtClean="0">
                <a:solidFill>
                  <a:schemeClr val="bg1"/>
                </a:solidFill>
              </a:rPr>
              <a:t>MA(Eng)., MA(Soc)., LL.B., LL.M., MBA., PGDJ., B.Ed.,</a:t>
            </a:r>
          </a:p>
          <a:p>
            <a:pPr algn="ctr">
              <a:buNone/>
            </a:pPr>
            <a:endParaRPr lang="en-US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1200150"/>
            <a:ext cx="4000500" cy="289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04800" y="209550"/>
            <a:ext cx="3686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Annual Report by</a:t>
            </a:r>
            <a:endParaRPr lang="en-IN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8460" y="1657351"/>
            <a:ext cx="876554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chemeClr val="bg1"/>
                </a:solidFill>
                <a:latin typeface="Bradley Hand ITC" pitchFamily="66" charset="0"/>
              </a:rPr>
              <a:t>OPEN DAY</a:t>
            </a:r>
            <a:endParaRPr lang="en-US" sz="13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8229600" cy="857250"/>
          </a:xfrm>
        </p:spPr>
        <p:txBody>
          <a:bodyPr>
            <a:noAutofit/>
          </a:bodyPr>
          <a:lstStyle/>
          <a:p>
            <a:pPr lvl="0"/>
            <a:r>
              <a:rPr lang="en-US" sz="3200" dirty="0" err="1" smtClean="0">
                <a:solidFill>
                  <a:schemeClr val="bg2"/>
                </a:solidFill>
              </a:rPr>
              <a:t>Ms.Deepthi</a:t>
            </a:r>
            <a:r>
              <a:rPr lang="en-US" sz="3200" dirty="0" smtClean="0">
                <a:solidFill>
                  <a:schemeClr val="bg2"/>
                </a:solidFill>
              </a:rPr>
              <a:t> got First in State level Yoga competition at J.J College, </a:t>
            </a:r>
            <a:r>
              <a:rPr lang="en-US" sz="3200" dirty="0" err="1" smtClean="0">
                <a:solidFill>
                  <a:schemeClr val="bg2"/>
                </a:solidFill>
              </a:rPr>
              <a:t>Trichy</a:t>
            </a:r>
            <a:r>
              <a:rPr lang="en-US" sz="3200" dirty="0" smtClean="0">
                <a:solidFill>
                  <a:schemeClr val="bg2"/>
                </a:solidFill>
              </a:rPr>
              <a:t>. </a:t>
            </a:r>
            <a:r>
              <a:rPr lang="en-IN" sz="3200" dirty="0" smtClean="0">
                <a:solidFill>
                  <a:schemeClr val="bg2"/>
                </a:solidFill>
              </a:rPr>
              <a:t/>
            </a:r>
            <a:br>
              <a:rPr lang="en-IN" sz="3200" dirty="0" smtClean="0">
                <a:solidFill>
                  <a:schemeClr val="bg2"/>
                </a:solidFill>
              </a:rPr>
            </a:br>
            <a:endParaRPr lang="en-IN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200150"/>
            <a:ext cx="3581400" cy="3505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dirty="0" smtClean="0">
                <a:solidFill>
                  <a:schemeClr val="bg2"/>
                </a:solidFill>
              </a:rPr>
              <a:t>Mr .</a:t>
            </a:r>
            <a:r>
              <a:rPr lang="en-IN" sz="3600" dirty="0" err="1" smtClean="0">
                <a:solidFill>
                  <a:schemeClr val="bg2"/>
                </a:solidFill>
              </a:rPr>
              <a:t>Arjunan</a:t>
            </a:r>
            <a:r>
              <a:rPr lang="en-IN" sz="3600" dirty="0" smtClean="0">
                <a:solidFill>
                  <a:schemeClr val="bg2"/>
                </a:solidFill>
              </a:rPr>
              <a:t> acted as a judge for Explore Junior Dance Championship</a:t>
            </a:r>
            <a:endParaRPr lang="en-IN" sz="36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763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2"/>
                </a:solidFill>
              </a:rPr>
              <a:t>Mr.Arjunan</a:t>
            </a:r>
            <a:r>
              <a:rPr lang="en-US" sz="3200" dirty="0" smtClean="0">
                <a:solidFill>
                  <a:schemeClr val="bg2"/>
                </a:solidFill>
              </a:rPr>
              <a:t> is selected as Choreographer of Radio </a:t>
            </a:r>
            <a:r>
              <a:rPr lang="en-US" sz="3200" dirty="0" err="1" smtClean="0">
                <a:solidFill>
                  <a:schemeClr val="bg2"/>
                </a:solidFill>
              </a:rPr>
              <a:t>Mirchi</a:t>
            </a:r>
            <a:r>
              <a:rPr lang="en-US" sz="3200" dirty="0" smtClean="0">
                <a:solidFill>
                  <a:schemeClr val="bg2"/>
                </a:solidFill>
              </a:rPr>
              <a:t> </a:t>
            </a:r>
            <a:r>
              <a:rPr lang="en-US" sz="3200" dirty="0" err="1" smtClean="0">
                <a:solidFill>
                  <a:schemeClr val="bg2"/>
                </a:solidFill>
              </a:rPr>
              <a:t>Kallori</a:t>
            </a:r>
            <a:r>
              <a:rPr lang="en-US" sz="3200" dirty="0" smtClean="0">
                <a:solidFill>
                  <a:schemeClr val="bg2"/>
                </a:solidFill>
              </a:rPr>
              <a:t> stars 2019</a:t>
            </a:r>
            <a:endParaRPr lang="en-IN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10417"/>
          <a:stretch>
            <a:fillRect/>
          </a:stretch>
        </p:blipFill>
        <p:spPr bwMode="auto">
          <a:xfrm>
            <a:off x="2895599" y="1276350"/>
            <a:ext cx="2498651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dirty="0" smtClean="0">
                <a:solidFill>
                  <a:schemeClr val="bg2"/>
                </a:solidFill>
              </a:rPr>
              <a:t>Mr. </a:t>
            </a:r>
            <a:r>
              <a:rPr lang="en-IN" sz="3200" dirty="0" err="1" smtClean="0">
                <a:solidFill>
                  <a:schemeClr val="bg2"/>
                </a:solidFill>
              </a:rPr>
              <a:t>Arjunan</a:t>
            </a:r>
            <a:r>
              <a:rPr lang="en-IN" sz="3200" dirty="0" smtClean="0">
                <a:solidFill>
                  <a:schemeClr val="bg2"/>
                </a:solidFill>
              </a:rPr>
              <a:t> selected in World of Dance as Regional finalist, Chennai</a:t>
            </a:r>
            <a:endParaRPr lang="en-IN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017814"/>
            <a:ext cx="3048000" cy="4220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2"/>
                </a:solidFill>
              </a:rPr>
              <a:t>Mr.Arjunan</a:t>
            </a:r>
            <a:r>
              <a:rPr lang="en-US" sz="3200" dirty="0" smtClean="0">
                <a:solidFill>
                  <a:schemeClr val="bg2"/>
                </a:solidFill>
              </a:rPr>
              <a:t> is selected to compete at Body Rock Asia Dance Competition at Philippines</a:t>
            </a:r>
            <a:endParaRPr lang="en-IN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52550"/>
            <a:ext cx="3200400" cy="3276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t="16667" r="2174" b="16667"/>
          <a:stretch>
            <a:fillRect/>
          </a:stretch>
        </p:blipFill>
        <p:spPr bwMode="auto">
          <a:xfrm>
            <a:off x="3883479" y="1504950"/>
            <a:ext cx="4653642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Mr. Sunil got Best Coach Award from </a:t>
            </a:r>
            <a:r>
              <a:rPr lang="en-US" dirty="0" err="1" smtClean="0">
                <a:solidFill>
                  <a:schemeClr val="bg2"/>
                </a:solidFill>
              </a:rPr>
              <a:t>Optimus</a:t>
            </a:r>
            <a:r>
              <a:rPr lang="en-US" dirty="0" smtClean="0">
                <a:solidFill>
                  <a:schemeClr val="bg2"/>
                </a:solidFill>
              </a:rPr>
              <a:t> School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276350"/>
            <a:ext cx="324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chemeClr val="bg2"/>
                </a:solidFill>
              </a:rPr>
              <a:t>State Kerala Master’s Swimming Championship.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 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 descr="D:\RAMYA\ANNUAL REPORT IMAGES\swim\PicsArt_12-19-10.52.54.jpg"/>
          <p:cNvPicPr>
            <a:picLocks noChangeAspect="1" noChangeArrowheads="1"/>
          </p:cNvPicPr>
          <p:nvPr/>
        </p:nvPicPr>
        <p:blipFill>
          <a:blip r:embed="rId2" cstate="print"/>
          <a:srcRect t="29790" r="4587" b="7201"/>
          <a:stretch>
            <a:fillRect/>
          </a:stretch>
        </p:blipFill>
        <p:spPr bwMode="auto">
          <a:xfrm>
            <a:off x="2286000" y="1352550"/>
            <a:ext cx="4648201" cy="3069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Intra House sports Events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64895" y="1581150"/>
          <a:ext cx="6936105" cy="3293745"/>
        </p:xfrm>
        <a:graphic>
          <a:graphicData uri="http://schemas.openxmlformats.org/drawingml/2006/table">
            <a:tbl>
              <a:tblPr/>
              <a:tblGrid>
                <a:gridCol w="2501900"/>
                <a:gridCol w="1574800"/>
                <a:gridCol w="1533525"/>
                <a:gridCol w="1325880"/>
              </a:tblGrid>
              <a:tr h="489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Name of Events</a:t>
                      </a:r>
                      <a:endParaRPr lang="en-IN" sz="18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Date</a:t>
                      </a:r>
                      <a:endParaRPr lang="en-IN" sz="18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Participants</a:t>
                      </a:r>
                      <a:endParaRPr lang="en-IN" sz="18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No. Of Students</a:t>
                      </a:r>
                      <a:endParaRPr lang="en-IN" sz="18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Hurdles 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22 &amp; 23,2019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M1, M2 &amp; M3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220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Happy Feet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23 &amp; 24 ,2019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M2 &amp; M3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195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Shuttle Run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24,2019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M3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110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Collecting Bean Bag &amp; Ball Relay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25,2019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M2 &amp; M3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195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9537" name="Rectangle 1"/>
          <p:cNvSpPr>
            <a:spLocks noChangeArrowheads="1"/>
          </p:cNvSpPr>
          <p:nvPr/>
        </p:nvSpPr>
        <p:spPr bwMode="auto">
          <a:xfrm>
            <a:off x="1524000" y="819150"/>
            <a:ext cx="6341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Schedule for Montessori Compartment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38150"/>
            <a:ext cx="7086600" cy="4495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i="1" u="sng" dirty="0" smtClean="0">
                <a:solidFill>
                  <a:srgbClr val="FFFF00"/>
                </a:solidFill>
              </a:rPr>
              <a:t>Schedule for Primary Compartment</a:t>
            </a:r>
            <a:r>
              <a:rPr lang="en-IN" dirty="0" smtClean="0">
                <a:solidFill>
                  <a:srgbClr val="FFFF00"/>
                </a:solidFill>
              </a:rPr>
              <a:t/>
            </a:r>
            <a:br>
              <a:rPr lang="en-IN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 </a:t>
            </a:r>
            <a:r>
              <a:rPr lang="en-IN" dirty="0" smtClean="0">
                <a:solidFill>
                  <a:srgbClr val="FFFF00"/>
                </a:solidFill>
              </a:rPr>
              <a:t/>
            </a:r>
            <a:br>
              <a:rPr lang="en-IN" dirty="0" smtClean="0">
                <a:solidFill>
                  <a:srgbClr val="FFFF00"/>
                </a:solidFill>
              </a:rPr>
            </a:br>
            <a:endParaRPr lang="en-IN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352551"/>
          <a:ext cx="7391401" cy="3428997"/>
        </p:xfrm>
        <a:graphic>
          <a:graphicData uri="http://schemas.openxmlformats.org/drawingml/2006/table">
            <a:tbl>
              <a:tblPr/>
              <a:tblGrid>
                <a:gridCol w="3636353"/>
                <a:gridCol w="1165360"/>
                <a:gridCol w="1424328"/>
                <a:gridCol w="1165360"/>
              </a:tblGrid>
              <a:tr h="311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Name of the Events 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Class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Date 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Winners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50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mts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frog jump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3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June 10,2019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60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mts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running , rolling ball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3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June 11,2019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50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mts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frog jump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1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June 12,2019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Tennis ball throw, collecting cones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1 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June 19,2019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23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60 mts running , rolling ball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1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June 26,2019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20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Hoops running, collecting cones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 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02,2019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Shot put 50 mts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1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03,2019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Cricket ball throw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 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08,2019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Hoops running, collecting cones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2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10,2019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Tennis ball throw ,100 mts running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Grade 2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July 17,2019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750"/>
            <a:ext cx="8229600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E:\uma\PHOTO\IMG_20161001_114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57150"/>
            <a:ext cx="8305800" cy="4933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i="1" u="sng" dirty="0" smtClean="0">
                <a:solidFill>
                  <a:schemeClr val="bg1"/>
                </a:solidFill>
              </a:rPr>
              <a:t>Schedule for Middle &amp; Secondary Compartment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1" y="971549"/>
          <a:ext cx="8229598" cy="3995928"/>
        </p:xfrm>
        <a:graphic>
          <a:graphicData uri="http://schemas.openxmlformats.org/drawingml/2006/table">
            <a:tbl>
              <a:tblPr/>
              <a:tblGrid>
                <a:gridCol w="4091981"/>
                <a:gridCol w="1262581"/>
                <a:gridCol w="1429912"/>
                <a:gridCol w="1445124"/>
              </a:tblGrid>
              <a:tr h="625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Name of the Events </a:t>
                      </a:r>
                      <a:endParaRPr lang="en-IN" sz="12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Class 5 &amp; 6 </a:t>
                      </a:r>
                      <a:endParaRPr lang="en-IN" sz="12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Class 7 to 10</a:t>
                      </a:r>
                      <a:endParaRPr lang="en-IN" sz="12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Class 11 &amp; 12</a:t>
                      </a:r>
                      <a:endParaRPr lang="en-IN" sz="12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Boys - Volley ball </a:t>
                      </a:r>
                      <a:endParaRPr lang="en-IN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10-Jun-19</a:t>
                      </a:r>
                      <a:endParaRPr lang="en-IN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11-Jun-19</a:t>
                      </a:r>
                      <a:endParaRPr lang="en-IN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13-Jun-19</a:t>
                      </a:r>
                      <a:endParaRPr lang="en-IN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Girls - Basket ball 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Boys - Foot ball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17-Jun-19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18-Jun-19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20-Jun-19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Girls - Throw ball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Boys - Throw ball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24-Jun-19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25-Jun-19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27-Jun-19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Girls - Chess 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Boys – Chess, Carrom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01-Jul-19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02-Jul-19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04-Jul-19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Girls - Volley ball, &amp; Tennikoit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Boys - Long Jump, Shot put, Discus throw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09-Jul-19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10-Jul-19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11-Jul-19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Girls – 100 mts, 800 mts, 4x100 mts relay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Boys – 100 mts, 800 mts, 4x100 mts relay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15-Jul-19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July 16, 2019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18-Jul-19</a:t>
                      </a:r>
                      <a:endParaRPr lang="en-IN" sz="11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Girls - Long Jump, Shot put, Discus throw</a:t>
                      </a:r>
                      <a:endParaRPr lang="en-IN" sz="11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0847" marR="6084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9" y="209550"/>
            <a:ext cx="6513095" cy="441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sz="2700" b="1" dirty="0" smtClean="0">
                <a:solidFill>
                  <a:schemeClr val="bg1"/>
                </a:solidFill>
              </a:rPr>
              <a:t>Intra School Competitions in co-scholastic areas</a:t>
            </a:r>
            <a:r>
              <a:rPr lang="en-IN" sz="3600" dirty="0" smtClean="0">
                <a:solidFill>
                  <a:schemeClr val="bg1"/>
                </a:solidFill>
              </a:rPr>
              <a:t/>
            </a:r>
            <a:br>
              <a:rPr lang="en-IN" sz="3600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 </a:t>
            </a:r>
            <a:r>
              <a:rPr lang="en-US" sz="2700" u="sng" dirty="0" smtClean="0">
                <a:solidFill>
                  <a:schemeClr val="bg1"/>
                </a:solidFill>
              </a:rPr>
              <a:t>Competitions for Primary &amp; Middle School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3" y="892857"/>
          <a:ext cx="7467598" cy="4399853"/>
        </p:xfrm>
        <a:graphic>
          <a:graphicData uri="http://schemas.openxmlformats.org/drawingml/2006/table">
            <a:tbl>
              <a:tblPr/>
              <a:tblGrid>
                <a:gridCol w="819288"/>
                <a:gridCol w="1141629"/>
                <a:gridCol w="3559197"/>
                <a:gridCol w="1947484"/>
              </a:tblGrid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Date</a:t>
                      </a:r>
                      <a:endParaRPr lang="en-IN" sz="1400" b="1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Class</a:t>
                      </a:r>
                      <a:endParaRPr lang="en-IN" sz="1400" b="1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Competitions</a:t>
                      </a:r>
                      <a:endParaRPr lang="en-IN" sz="1400" b="1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Department</a:t>
                      </a:r>
                      <a:endParaRPr lang="en-IN" sz="1400" b="1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July 6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Eccentric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English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July 20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Scientia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Science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 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Vani Vikas Prathispardha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Hindi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 5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Technovation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Computer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 11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6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Seminar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English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 11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3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Inter-School Doha Competition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Hindi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 25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Inter School Thirukural Competition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Tamil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Nov 2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Thanithiran Potigal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Tamil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Nov 7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3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Inter-house-musical contest ‘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Swarang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’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Houses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Nov 16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Cruise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Social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Dec  10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Math Bee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Maths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Jan 6&amp;7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5 to 9,11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Inter-School sports meet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Physical Education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Jan 10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6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Seminar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English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Feb 18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4 to 8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Spoken Hindi Assessment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Hindi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500" b="1" dirty="0" smtClean="0">
                <a:solidFill>
                  <a:schemeClr val="bg1"/>
                </a:solidFill>
                <a:latin typeface="Bookman Old Style" pitchFamily="18" charset="0"/>
              </a:rPr>
              <a:t>ECCENTRIC – ENGLISH DEPT</a:t>
            </a:r>
            <a:endParaRPr lang="en-US" sz="3500" b="1" dirty="0">
              <a:latin typeface="Bookman Old Style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64396"/>
            <a:ext cx="8229600" cy="3433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61"/>
            <a:ext cx="8229600" cy="857250"/>
          </a:xfrm>
        </p:spPr>
        <p:txBody>
          <a:bodyPr>
            <a:noAutofit/>
          </a:bodyPr>
          <a:lstStyle/>
          <a:p>
            <a:r>
              <a:rPr lang="en-IN" sz="3500" b="1" dirty="0" smtClean="0">
                <a:solidFill>
                  <a:schemeClr val="bg2"/>
                </a:solidFill>
                <a:latin typeface="Bookman Old Style" pitchFamily="18" charset="0"/>
              </a:rPr>
              <a:t>SCIENTIA – SCIENCE DEPT.</a:t>
            </a:r>
            <a:endParaRPr lang="en-US" sz="3500" b="1" dirty="0">
              <a:solidFill>
                <a:schemeClr val="bg2"/>
              </a:solidFill>
              <a:latin typeface="Bookman Old Style" pitchFamily="18" charset="0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3313" y="696802"/>
            <a:ext cx="3893942" cy="400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l="8926" r="20810"/>
          <a:stretch>
            <a:fillRect/>
          </a:stretch>
        </p:blipFill>
        <p:spPr bwMode="auto">
          <a:xfrm>
            <a:off x="4714876" y="750081"/>
            <a:ext cx="3857620" cy="3911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Competitions - Montessori 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52600" y="1428750"/>
          <a:ext cx="5867400" cy="2971800"/>
        </p:xfrm>
        <a:graphic>
          <a:graphicData uri="http://schemas.openxmlformats.org/drawingml/2006/table">
            <a:tbl>
              <a:tblPr/>
              <a:tblGrid>
                <a:gridCol w="1190435"/>
                <a:gridCol w="4676965"/>
              </a:tblGrid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Date</a:t>
                      </a:r>
                      <a:endParaRPr lang="en-IN" sz="1800" b="1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Competitions</a:t>
                      </a:r>
                      <a:endParaRPr lang="en-IN" sz="1800" b="1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Jul-24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Masquerade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Aug-21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Slogan recitation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Sep-27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Tale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Nov-14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Elocution (M1,M3),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Colouring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(M1)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Dec-11</a:t>
                      </a:r>
                      <a:endParaRPr lang="en-IN" sz="1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Bharathiyan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 ‘19</a:t>
                      </a: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9550"/>
            <a:ext cx="3657600" cy="4443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9550"/>
            <a:ext cx="3867150" cy="4343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650"/>
            <a:ext cx="8229600" cy="857250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</a:rPr>
              <a:t>Celebrations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514350"/>
          <a:ext cx="7924800" cy="4652391"/>
        </p:xfrm>
        <a:graphic>
          <a:graphicData uri="http://schemas.openxmlformats.org/drawingml/2006/table">
            <a:tbl>
              <a:tblPr/>
              <a:tblGrid>
                <a:gridCol w="559930"/>
                <a:gridCol w="1946204"/>
                <a:gridCol w="2032000"/>
                <a:gridCol w="3386666"/>
              </a:tblGrid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S.No</a:t>
                      </a:r>
                      <a:endParaRPr lang="en-IN" sz="11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Celebration</a:t>
                      </a:r>
                      <a:endParaRPr lang="en-IN" sz="11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Month &amp; Date</a:t>
                      </a:r>
                      <a:endParaRPr lang="en-IN" sz="11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Organising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 Department</a:t>
                      </a:r>
                      <a:endParaRPr lang="en-IN" sz="11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Investiture ceremony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June 19,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Middle, Secondary &amp; Sr. Secondary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2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Aadiperuku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August 1,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Montessori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3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Bakrid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August 9,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Primary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4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Independence Day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August 15, 2019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5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Krishna Jayanthi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August 22, 2019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Montessori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6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Vinayagar Chathurthi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August 31,2019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Primary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7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Teacher’s Day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September 5, 2019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Primary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8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Onam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September 9,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Montessori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Muharram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September 9,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10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Gandhi Jayanthi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1,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11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Saraswathi Pooja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7,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Montessori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12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Diwali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24,2019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Primary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13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Children’s Day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November  14,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14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Christmas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December 24, 2019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15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Pongal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January 13, 2020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Montessori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16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Republic Day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January 26, 2020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Middle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17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Holi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March 9, 2020</a:t>
                      </a:r>
                      <a:endParaRPr lang="en-IN" sz="105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Primary</a:t>
                      </a:r>
                      <a:endParaRPr lang="en-IN" sz="105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2523" marR="62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>
                <a:solidFill>
                  <a:schemeClr val="bg1"/>
                </a:solidFill>
              </a:rPr>
              <a:t>Onam</a:t>
            </a:r>
            <a:r>
              <a:rPr lang="en-IN" dirty="0" smtClean="0">
                <a:solidFill>
                  <a:schemeClr val="bg1"/>
                </a:solidFill>
              </a:rPr>
              <a:t> Celebration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00149"/>
            <a:ext cx="8229600" cy="399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344192" y="56155"/>
            <a:ext cx="8799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Open day</a:t>
            </a:r>
            <a:endParaRPr lang="en-US" sz="3600" b="1" i="1" cap="all" dirty="0">
              <a:ln w="90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352550"/>
            <a:ext cx="3542008" cy="26970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2343150"/>
            <a:ext cx="3316725" cy="24384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Krishna </a:t>
            </a:r>
            <a:r>
              <a:rPr lang="en-IN" dirty="0" err="1" smtClean="0">
                <a:solidFill>
                  <a:schemeClr val="bg1"/>
                </a:solidFill>
              </a:rPr>
              <a:t>Jayanthi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76350"/>
            <a:ext cx="822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2"/>
                </a:solidFill>
              </a:rPr>
              <a:t>Teachers Day Celebration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 descr="Teachers’ 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04775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err="1" smtClean="0">
                <a:solidFill>
                  <a:schemeClr val="bg2"/>
                </a:solidFill>
              </a:rPr>
              <a:t>Colour</a:t>
            </a:r>
            <a:r>
              <a:rPr lang="en-US" b="1" dirty="0" smtClean="0">
                <a:solidFill>
                  <a:schemeClr val="bg2"/>
                </a:solidFill>
              </a:rPr>
              <a:t> days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solidFill>
                  <a:schemeClr val="bg2"/>
                </a:solidFill>
              </a:rPr>
              <a:t>Blue Day – June 26</a:t>
            </a:r>
            <a:endParaRPr lang="en-IN" dirty="0" smtClean="0">
              <a:solidFill>
                <a:schemeClr val="bg2"/>
              </a:solidFill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>Red Day – July 17</a:t>
            </a:r>
            <a:endParaRPr lang="en-IN" dirty="0" smtClean="0">
              <a:solidFill>
                <a:schemeClr val="bg2"/>
              </a:solidFill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>Yellow  Day – August 14</a:t>
            </a:r>
            <a:endParaRPr lang="en-IN" dirty="0" smtClean="0">
              <a:solidFill>
                <a:schemeClr val="bg2"/>
              </a:solidFill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>Green Day – September 25</a:t>
            </a:r>
            <a:endParaRPr lang="en-IN" dirty="0" smtClean="0">
              <a:solidFill>
                <a:schemeClr val="bg2"/>
              </a:solidFill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>Orange Day – October 23</a:t>
            </a:r>
            <a:endParaRPr lang="en-IN" dirty="0" smtClean="0">
              <a:solidFill>
                <a:schemeClr val="bg2"/>
              </a:solidFill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>Purple Day –  November 14</a:t>
            </a:r>
            <a:endParaRPr lang="en-IN" dirty="0" smtClean="0">
              <a:solidFill>
                <a:schemeClr val="bg2"/>
              </a:solidFill>
            </a:endParaRPr>
          </a:p>
          <a:p>
            <a:pPr lvl="0"/>
            <a:r>
              <a:rPr lang="en-US" dirty="0" smtClean="0">
                <a:solidFill>
                  <a:schemeClr val="bg2"/>
                </a:solidFill>
              </a:rPr>
              <a:t>White Day -  December 09</a:t>
            </a:r>
            <a:endParaRPr lang="en-IN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9550"/>
            <a:ext cx="3581400" cy="21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22830"/>
          <a:stretch>
            <a:fillRect/>
          </a:stretch>
        </p:blipFill>
        <p:spPr bwMode="auto">
          <a:xfrm>
            <a:off x="5334000" y="133350"/>
            <a:ext cx="3429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71750"/>
            <a:ext cx="3657600" cy="2422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chemeClr val="bg1"/>
                </a:solidFill>
              </a:rPr>
              <a:t>OBSERVATIONS OF NATIONAL &amp; INTERNATIONAL DAYS (Classes 3 to 8)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432560"/>
          <a:ext cx="8153401" cy="3272793"/>
        </p:xfrm>
        <a:graphic>
          <a:graphicData uri="http://schemas.openxmlformats.org/drawingml/2006/table">
            <a:tbl>
              <a:tblPr/>
              <a:tblGrid>
                <a:gridCol w="4150821"/>
                <a:gridCol w="2001290"/>
                <a:gridCol w="2001290"/>
              </a:tblGrid>
              <a:tr h="318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Days</a:t>
                      </a:r>
                      <a:endParaRPr lang="en-IN" sz="11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Month &amp; Date</a:t>
                      </a:r>
                      <a:endParaRPr lang="en-IN" sz="110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Organising</a:t>
                      </a:r>
                      <a:r>
                        <a:rPr lang="en-US" sz="1300" b="1" dirty="0">
                          <a:solidFill>
                            <a:srgbClr val="FFFF00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  Club</a:t>
                      </a:r>
                      <a:endParaRPr lang="en-IN" sz="11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World Anti-Child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Labour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 Day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June  12, 2019 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Photography  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World Blood Donation Day  (CSR Activity)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June 14, 2019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Interact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Doctors’ Day (CSR Activity)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July  1, 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Health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World Hiroshima Day 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August 6, 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Photography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International Literacy Day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September 7, 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Drama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Wild Life Week 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3, 2019 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Agriculture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World Food Day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16,2016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Health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Vigilance Awareness Week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29, 2019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Multimedia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Sardar Vallabhai Patel’s Birth Anniversary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October 31, 2019 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Mangal"/>
                        </a:rPr>
                        <a:t>Arts Club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6502" marR="665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Vigilance Awareness Week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71551"/>
            <a:ext cx="8305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Clubs 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539750"/>
          <a:ext cx="7315200" cy="4603749"/>
        </p:xfrm>
        <a:graphic>
          <a:graphicData uri="http://schemas.openxmlformats.org/drawingml/2006/table">
            <a:tbl>
              <a:tblPr/>
              <a:tblGrid>
                <a:gridCol w="1614823"/>
                <a:gridCol w="2442595"/>
                <a:gridCol w="3257782"/>
              </a:tblGrid>
              <a:tr h="288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Club</a:t>
                      </a:r>
                      <a:endParaRPr lang="en-IN" sz="10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Club Co-</a:t>
                      </a:r>
                      <a:r>
                        <a:rPr lang="en-US" sz="1200" b="1" dirty="0" err="1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ordinators</a:t>
                      </a:r>
                      <a:endParaRPr lang="en-IN" sz="10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Office Bearers</a:t>
                      </a:r>
                      <a:endParaRPr lang="en-IN" sz="10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Photography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Mrs.Raja Bhuvaneswari  &amp; Ms.Aparajita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Srivarsha, Shivanishree, Sudeshna &amp; Anshika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Interact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Mrs.Athiyasulthana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Mrs.Bhuvaneshwari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Ankita, Inikaa, Rohit &amp; Aadith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Health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Mrs.Anusha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Mr.Gurudev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Madhumitha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Lakshana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Sandhiya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Iniya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Drama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Mrs.Shalu Rathi &amp; Mrs.Divya.G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Hari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Krithik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Nandhana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Arjun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Harshan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Agricultural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Mrs.Manjulakshmi &amp; Mrs.Pushpalatha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Divyansh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Mayushigaa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Hem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Kanwar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Sharvin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Multimedia club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Mrs.Manjula &amp; Mrs.Preetha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Mohamed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Anfaz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Mayank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Sarda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Meera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Thaarunisha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Art Club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Ms.Harinandhini &amp; Mrs.Sathyalakshmi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Arulchelvi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Alia Sharma, 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Kashish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Sharma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Alok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Verma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Music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Mrs.Suganya &amp; MRs.Sindhuja</a:t>
                      </a:r>
                      <a:endParaRPr lang="en-IN" sz="10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Sweta.S.V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Thrisha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Srinivi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Varnika.R.s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Manitham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Club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Ms.Saranya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Ms.Srijanani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Akilram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Nikitha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Roshini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Chamshitha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&amp;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Ashwathaa</a:t>
                      </a:r>
                      <a:endParaRPr lang="en-IN" sz="1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438150"/>
          <a:ext cx="82296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009650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Club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Club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Activities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Outcome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0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Photography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0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Interact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09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Health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57200" y="438150"/>
          <a:ext cx="822960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Club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Club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Activities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Outcome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Drama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Agricultural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Multimedia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57200" y="438150"/>
          <a:ext cx="82296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Club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Club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Activities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Outcome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Art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Music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Manitham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mbria"/>
                          <a:ea typeface="Times New Roman"/>
                          <a:cs typeface="Calibri"/>
                        </a:rPr>
                        <a:t> Club</a:t>
                      </a:r>
                      <a:endParaRPr lang="en-IN" sz="1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3699" marR="6369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00250"/>
            <a:ext cx="8229600" cy="85725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Development of Hindi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2"/>
                </a:solidFill>
              </a:rPr>
              <a:t>Carnival Day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00150"/>
            <a:ext cx="39624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00150"/>
            <a:ext cx="47244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2"/>
                </a:solidFill>
              </a:rPr>
              <a:t>Prize-O-Fest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7155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71550"/>
            <a:ext cx="4114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Investiture Ceremony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11592" y="1123948"/>
          <a:ext cx="6520815" cy="3505201"/>
        </p:xfrm>
        <a:graphic>
          <a:graphicData uri="http://schemas.openxmlformats.org/drawingml/2006/table">
            <a:tbl>
              <a:tblPr/>
              <a:tblGrid>
                <a:gridCol w="1968500"/>
                <a:gridCol w="4552315"/>
              </a:tblGrid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Title</a:t>
                      </a:r>
                      <a:endParaRPr lang="en-IN" sz="1400" b="1" dirty="0">
                        <a:solidFill>
                          <a:srgbClr val="FFFF00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Name</a:t>
                      </a:r>
                      <a:endParaRPr lang="en-IN" sz="1400" b="1" dirty="0">
                        <a:solidFill>
                          <a:srgbClr val="FFFF00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Head Boy 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Aswini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Kumar 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Head Girl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Bhavya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Sports Secretary 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Pradeep.M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Sports Joint Secretary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Shamrutha.N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House Captains</a:t>
                      </a:r>
                      <a:endParaRPr lang="en-IN" sz="1400" b="1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Meenakshi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Kumari.S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Aathira.M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Sameer.S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,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Gokulnathan.V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House Vice Captains</a:t>
                      </a:r>
                      <a:endParaRPr lang="en-IN" sz="1400" b="1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Gourav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Raj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Purohit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Pranesh.V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Yuktha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jain.V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N.S.Varsha</a:t>
                      </a:r>
                      <a:endParaRPr lang="en-IN" sz="1400" b="1" dirty="0">
                        <a:solidFill>
                          <a:schemeClr val="bg1"/>
                        </a:solidFill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chemeClr val="bg2"/>
                </a:solidFill>
                <a:latin typeface="Cooper Black" pitchFamily="18" charset="0"/>
              </a:rPr>
              <a:t>INVESTITURE CEREMONY</a:t>
            </a:r>
            <a:endParaRPr lang="en-US" dirty="0">
              <a:solidFill>
                <a:schemeClr val="bg2"/>
              </a:solidFill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5095" y="1058857"/>
            <a:ext cx="4190999" cy="3559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42950"/>
            <a:ext cx="350520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PROGRAMMES FOR PARENTS</a:t>
            </a:r>
            <a:r>
              <a:rPr lang="en-IN" dirty="0" smtClean="0">
                <a:solidFill>
                  <a:schemeClr val="bg1"/>
                </a:solidFill>
              </a:rPr>
              <a:t/>
            </a:r>
            <a:br>
              <a:rPr lang="en-IN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 </a:t>
            </a:r>
            <a:r>
              <a:rPr lang="en-IN" dirty="0" smtClean="0">
                <a:solidFill>
                  <a:schemeClr val="bg1"/>
                </a:solidFill>
              </a:rPr>
              <a:t/>
            </a:r>
            <a:br>
              <a:rPr lang="en-IN" dirty="0" smtClean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/>
          <a:lstStyle/>
          <a:p>
            <a:pPr lvl="0">
              <a:buNone/>
            </a:pPr>
            <a:r>
              <a:rPr lang="en-US" b="1" dirty="0" smtClean="0"/>
              <a:t>Family Bonding Activities</a:t>
            </a:r>
          </a:p>
          <a:p>
            <a:pPr lvl="3"/>
            <a:r>
              <a:rPr lang="en-US" sz="2800" dirty="0" smtClean="0">
                <a:solidFill>
                  <a:schemeClr val="bg1"/>
                </a:solidFill>
              </a:rPr>
              <a:t>Vegetable carving – July 20</a:t>
            </a:r>
            <a:endParaRPr lang="en-IN" dirty="0" smtClean="0">
              <a:solidFill>
                <a:schemeClr val="bg1"/>
              </a:solidFill>
            </a:endParaRPr>
          </a:p>
          <a:p>
            <a:pPr lvl="3"/>
            <a:r>
              <a:rPr lang="en-US" sz="2800" dirty="0" smtClean="0">
                <a:solidFill>
                  <a:schemeClr val="bg1"/>
                </a:solidFill>
              </a:rPr>
              <a:t>Face Art - October 6</a:t>
            </a:r>
            <a:endParaRPr lang="en-IN" dirty="0" smtClean="0">
              <a:solidFill>
                <a:schemeClr val="bg1"/>
              </a:solidFill>
            </a:endParaRPr>
          </a:p>
          <a:p>
            <a:pPr lvl="3"/>
            <a:r>
              <a:rPr lang="en-US" sz="2800" dirty="0" smtClean="0">
                <a:solidFill>
                  <a:schemeClr val="bg1"/>
                </a:solidFill>
              </a:rPr>
              <a:t>Upcoming Cooking without fire – February 1</a:t>
            </a:r>
            <a:endParaRPr lang="en-IN" dirty="0" smtClean="0">
              <a:solidFill>
                <a:schemeClr val="bg1"/>
              </a:solidFill>
            </a:endParaRPr>
          </a:p>
          <a:p>
            <a:pPr lvl="0">
              <a:buNone/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</a:rPr>
              <a:t>Unique Events</a:t>
            </a:r>
            <a:r>
              <a:rPr lang="en-IN" dirty="0" smtClean="0">
                <a:solidFill>
                  <a:schemeClr val="bg1"/>
                </a:solidFill>
              </a:rPr>
              <a:t/>
            </a:r>
            <a:br>
              <a:rPr lang="en-IN" dirty="0" smtClean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en-US" sz="2800" dirty="0" smtClean="0">
                <a:solidFill>
                  <a:schemeClr val="bg1"/>
                </a:solidFill>
              </a:rPr>
              <a:t>Origin ’19- Grandparents Day – September 06</a:t>
            </a:r>
            <a:endParaRPr lang="en-IN" dirty="0" smtClean="0">
              <a:solidFill>
                <a:schemeClr val="bg1"/>
              </a:solidFill>
            </a:endParaRPr>
          </a:p>
          <a:p>
            <a:pPr lvl="3"/>
            <a:r>
              <a:rPr lang="en-US" sz="2800" dirty="0" smtClean="0">
                <a:solidFill>
                  <a:schemeClr val="bg1"/>
                </a:solidFill>
              </a:rPr>
              <a:t>Symphony’19 – November 22</a:t>
            </a:r>
            <a:endParaRPr lang="en-IN" dirty="0" smtClean="0">
              <a:solidFill>
                <a:schemeClr val="bg1"/>
              </a:solidFill>
            </a:endParaRPr>
          </a:p>
          <a:p>
            <a:pPr lvl="3"/>
            <a:r>
              <a:rPr lang="en-US" sz="2800" dirty="0" smtClean="0">
                <a:solidFill>
                  <a:schemeClr val="bg1"/>
                </a:solidFill>
              </a:rPr>
              <a:t>Upcoming  Calibration’20 – March 27</a:t>
            </a:r>
            <a:endParaRPr lang="en-IN" dirty="0" smtClean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IN" dirty="0" smtClean="0">
                <a:solidFill>
                  <a:schemeClr val="bg1"/>
                </a:solidFill>
              </a:rPr>
              <a:t/>
            </a:r>
            <a:br>
              <a:rPr lang="en-IN" dirty="0" smtClean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229600" cy="4232673"/>
          </a:xfrm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We strongly believe in holistic growth of students and school starts with meditation and after which zero1 period is allotted for story telling, story narration and newspaper reading.</a:t>
            </a:r>
          </a:p>
          <a:p>
            <a:r>
              <a:rPr lang="en-IN" dirty="0" smtClean="0">
                <a:solidFill>
                  <a:schemeClr val="bg1"/>
                </a:solidFill>
              </a:rPr>
              <a:t>During lunch time, news watching happens to update the current affairs.</a:t>
            </a:r>
            <a:endParaRPr lang="en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55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9 period-system is divided for academics and non-academics following by zero2 period which is allotted for bag checking, handbook writing and drinking water.</a:t>
            </a:r>
          </a:p>
          <a:p>
            <a:r>
              <a:rPr lang="en-IN" dirty="0" smtClean="0">
                <a:solidFill>
                  <a:schemeClr val="bg1"/>
                </a:solidFill>
              </a:rPr>
              <a:t>To develop the group leadership and collaboration MAKEATHON was conducted for Class 9 students and they did wonderful presentations and projects.</a:t>
            </a:r>
            <a:endParaRPr lang="en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550"/>
            <a:ext cx="8229600" cy="4648200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In order to develop the creative skill of the students, story writing record has been introduced.</a:t>
            </a:r>
          </a:p>
          <a:p>
            <a:r>
              <a:rPr lang="en-IN" dirty="0" smtClean="0">
                <a:solidFill>
                  <a:schemeClr val="bg1"/>
                </a:solidFill>
              </a:rPr>
              <a:t>For class 6-9, in-plant training was conducted by allowing them to visit the different segments of Reliance Mall,</a:t>
            </a:r>
          </a:p>
          <a:p>
            <a:pPr>
              <a:buNone/>
            </a:pPr>
            <a:r>
              <a:rPr lang="en-IN" dirty="0" smtClean="0">
                <a:solidFill>
                  <a:schemeClr val="bg1"/>
                </a:solidFill>
              </a:rPr>
              <a:t>    6 medical shops, agriculture fields and garment industries.</a:t>
            </a:r>
            <a:endParaRPr lang="en-IN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080273"/>
          </a:xfrm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Students were given pre-in-plant training before the visit of place of interest. After in-plant training over, as post-in-plant training segment, we allowed the students to write the record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71450"/>
            <a:ext cx="86868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CENTRE FOR PARICHAYA EXAM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C:\Documents and Settings\sakthi\Desktop\RTM JULY\IMG-20180708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114800" cy="337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 \RTM JULY\IMG-20180808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4191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Origin 2019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0015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1873" y="1200150"/>
            <a:ext cx="254025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00150"/>
            <a:ext cx="288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Symphony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23950"/>
            <a:ext cx="8153400" cy="39315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PROFESSIONAL DEVELOPMENT PROGRAMMES FOR TEACHERS</a:t>
            </a:r>
            <a:r>
              <a:rPr lang="en-IN" sz="2400" dirty="0" smtClean="0">
                <a:solidFill>
                  <a:schemeClr val="bg1"/>
                </a:solidFill>
              </a:rPr>
              <a:t/>
            </a:r>
            <a:br>
              <a:rPr lang="en-IN" sz="2400" dirty="0" smtClean="0">
                <a:solidFill>
                  <a:schemeClr val="bg1"/>
                </a:solidFill>
              </a:rPr>
            </a:br>
            <a:endParaRPr lang="en-IN" sz="2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869950"/>
          <a:ext cx="7238999" cy="3636215"/>
        </p:xfrm>
        <a:graphic>
          <a:graphicData uri="http://schemas.openxmlformats.org/drawingml/2006/table">
            <a:tbl>
              <a:tblPr/>
              <a:tblGrid>
                <a:gridCol w="4945684"/>
                <a:gridCol w="2293315"/>
              </a:tblGrid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Topic</a:t>
                      </a:r>
                      <a:endParaRPr lang="en-IN" sz="8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Presented by</a:t>
                      </a:r>
                      <a:endParaRPr lang="en-IN" sz="8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X - Seed Training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X- Seed Training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Mathematics FDP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Dr. Padmanaban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Computer Science FDP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Chrysalis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EVS, Science and social FDP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 Kokila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Tamil FDP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Mr. Manikandan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Hindi FDP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Mrs. Sharmatha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Montessori FDP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Selvakumar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Profile PPT  Soft skill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NCCS staff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X - Seed Training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X- Seed Training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Extra Marks Training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Saravanan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Thulir Publications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Manikandan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Creative Thinking &amp; Work life Balance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Mr.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Devaraj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Classroom Management and Communicative English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Mr.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Selvakumar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Enhancing child understanding power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Extra Marks Trainer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Leadership</a:t>
                      </a:r>
                      <a:endParaRPr lang="en-IN" sz="8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Miss.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Niroopa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Ravikumar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Who am I, I can…Leadership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Miss. </a:t>
                      </a:r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Vidhyasruthi</a:t>
                      </a:r>
                      <a:endParaRPr lang="en-IN" sz="8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52251" marR="52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8150"/>
            <a:ext cx="8229600" cy="441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61950"/>
            <a:ext cx="5943600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61950"/>
            <a:ext cx="7680000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\\172.16.98.12\sf\power point pictures 2018\vote-of-thanks-speecg-script-for-national-level-seminar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419600"/>
          </a:xfrm>
        </p:spPr>
        <p:txBody>
          <a:bodyPr>
            <a:normAutofit/>
          </a:bodyPr>
          <a:lstStyle/>
          <a:p>
            <a:r>
              <a:rPr lang="en-IN" sz="4800" dirty="0" smtClean="0">
                <a:solidFill>
                  <a:schemeClr val="bg1"/>
                </a:solidFill>
              </a:rPr>
              <a:t>Doha Competition</a:t>
            </a:r>
          </a:p>
          <a:p>
            <a:r>
              <a:rPr lang="en-IN" sz="4800" dirty="0" smtClean="0">
                <a:solidFill>
                  <a:schemeClr val="bg1"/>
                </a:solidFill>
              </a:rPr>
              <a:t>Hindi Handwriting Competition</a:t>
            </a:r>
          </a:p>
          <a:p>
            <a:r>
              <a:rPr lang="en-IN" sz="4800" dirty="0" smtClean="0">
                <a:solidFill>
                  <a:schemeClr val="bg1"/>
                </a:solidFill>
              </a:rPr>
              <a:t>Hindi Olympiad</a:t>
            </a:r>
          </a:p>
          <a:p>
            <a:r>
              <a:rPr lang="en-IN" sz="4800" dirty="0" err="1" smtClean="0">
                <a:solidFill>
                  <a:schemeClr val="bg1"/>
                </a:solidFill>
              </a:rPr>
              <a:t>BolChal</a:t>
            </a:r>
            <a:endParaRPr lang="en-IN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971550"/>
          <a:ext cx="7467600" cy="4095752"/>
        </p:xfrm>
        <a:graphic>
          <a:graphicData uri="http://schemas.openxmlformats.org/drawingml/2006/table">
            <a:tbl>
              <a:tblPr/>
              <a:tblGrid>
                <a:gridCol w="3667465"/>
                <a:gridCol w="2120199"/>
                <a:gridCol w="1679936"/>
              </a:tblGrid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Name of the Competition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No. Of Students</a:t>
                      </a:r>
                      <a:endParaRPr lang="en-IN" sz="140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Calibri"/>
                        </a:rPr>
                        <a:t>Month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WWF - India Wild Wisdom Quiz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11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September'19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Green Olympiad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3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October'19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Osho Communications - Drawing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25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October'19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English Olympiad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14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October'19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World Genius Search Examination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5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November'19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Hindu Step English Olympiad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16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December'19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Hindi Olympiad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7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Calibri"/>
                        </a:rPr>
                        <a:t>December'19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33600" y="285750"/>
            <a:ext cx="52816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</a:rPr>
              <a:t>Competitive Exams</a:t>
            </a:r>
            <a:endParaRPr lang="en-IN" sz="3200" dirty="0" smtClean="0">
              <a:solidFill>
                <a:schemeClr val="bg1"/>
              </a:solidFill>
            </a:endParaRPr>
          </a:p>
          <a:p>
            <a:pPr algn="ctr"/>
            <a:endParaRPr lang="en-IN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5950"/>
            <a:ext cx="8229600" cy="857250"/>
          </a:xfrm>
        </p:spPr>
        <p:txBody>
          <a:bodyPr>
            <a:noAutofit/>
          </a:bodyPr>
          <a:lstStyle/>
          <a:p>
            <a:r>
              <a:rPr lang="en-IN" sz="6600" dirty="0" smtClean="0">
                <a:solidFill>
                  <a:schemeClr val="bg1"/>
                </a:solidFill>
              </a:rPr>
              <a:t>Total Number of Prizes in Scholastic  Area -</a:t>
            </a:r>
            <a:r>
              <a:rPr lang="en-IN" sz="6600" dirty="0" smtClean="0"/>
              <a:t> </a:t>
            </a:r>
            <a:r>
              <a:rPr lang="en-IN" sz="6600" dirty="0" smtClean="0">
                <a:solidFill>
                  <a:srgbClr val="FF0000"/>
                </a:solidFill>
              </a:rPr>
              <a:t>189</a:t>
            </a:r>
            <a:endParaRPr lang="en-IN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</a:rPr>
              <a:t>Innovation Day</a:t>
            </a:r>
            <a:r>
              <a:rPr lang="en-IN" dirty="0" smtClean="0">
                <a:solidFill>
                  <a:schemeClr val="bg1"/>
                </a:solidFill>
              </a:rPr>
              <a:t/>
            </a:r>
            <a:br>
              <a:rPr lang="en-IN" dirty="0" smtClean="0">
                <a:solidFill>
                  <a:schemeClr val="bg1"/>
                </a:solidFill>
              </a:rPr>
            </a:b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731520"/>
          <a:ext cx="8305801" cy="3973832"/>
        </p:xfrm>
        <a:graphic>
          <a:graphicData uri="http://schemas.openxmlformats.org/drawingml/2006/table">
            <a:tbl>
              <a:tblPr/>
              <a:tblGrid>
                <a:gridCol w="5627683"/>
                <a:gridCol w="1402073"/>
                <a:gridCol w="1276045"/>
              </a:tblGrid>
              <a:tr h="9934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Mangal"/>
                        </a:rPr>
                        <a:t>Name of student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Mangal"/>
                        </a:rPr>
                        <a:t>Grade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Cambria"/>
                          <a:ea typeface="Times New Roman"/>
                          <a:cs typeface="Mangal"/>
                        </a:rPr>
                        <a:t>Prize</a:t>
                      </a:r>
                      <a:endParaRPr lang="en-IN" sz="1400" dirty="0">
                        <a:solidFill>
                          <a:srgbClr val="FFFF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4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Shyam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 Prasad &amp;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Nithieswar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 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VI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I st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4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Maghima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 ,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Shrihanu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 &amp;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Sudhiksha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 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V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I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st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4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Nagul karthi &amp; Suganth</a:t>
                      </a:r>
                      <a:endParaRPr lang="en-IN" sz="140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VII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2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Cambria"/>
                          <a:ea typeface="Times New Roman"/>
                          <a:cs typeface="Mangal"/>
                        </a:rPr>
                        <a:t>nd</a:t>
                      </a:r>
                      <a:endParaRPr lang="en-IN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750"/>
            <a:ext cx="361039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09550"/>
            <a:ext cx="3429000" cy="45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4550"/>
            <a:ext cx="8229600" cy="85725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chemeClr val="bg1"/>
                </a:solidFill>
                <a:latin typeface="Algerian" pitchFamily="82" charset="0"/>
              </a:rPr>
              <a:t>Knowledge partners</a:t>
            </a:r>
            <a:endParaRPr lang="en-US" sz="66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5350"/>
            <a:ext cx="8229600" cy="2895600"/>
          </a:xfrm>
        </p:spPr>
        <p:txBody>
          <a:bodyPr>
            <a:noAutofit/>
          </a:bodyPr>
          <a:lstStyle/>
          <a:p>
            <a:pPr lvl="0"/>
            <a:r>
              <a:rPr lang="en-US" sz="5400" b="1" dirty="0" smtClean="0">
                <a:solidFill>
                  <a:schemeClr val="bg1"/>
                </a:solidFill>
              </a:rPr>
              <a:t>Field Trips for Montessori students</a:t>
            </a:r>
            <a:r>
              <a:rPr lang="en-IN" sz="5400" dirty="0" smtClean="0">
                <a:solidFill>
                  <a:schemeClr val="bg1"/>
                </a:solidFill>
              </a:rPr>
              <a:t/>
            </a:r>
            <a:br>
              <a:rPr lang="en-IN" sz="5400" dirty="0" smtClean="0">
                <a:solidFill>
                  <a:schemeClr val="bg1"/>
                </a:solidFill>
              </a:rPr>
            </a:br>
            <a:endParaRPr lang="en-IN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nandhacityschool124\Desktop\6268973_1444257366.0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1450"/>
            <a:ext cx="8636000" cy="485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229600" cy="423267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4400" dirty="0" smtClean="0">
                <a:solidFill>
                  <a:schemeClr val="bg1"/>
                </a:solidFill>
              </a:rPr>
              <a:t>Temple Visit – 28</a:t>
            </a:r>
            <a:r>
              <a:rPr lang="en-US" sz="4400" baseline="30000" dirty="0" smtClean="0">
                <a:solidFill>
                  <a:schemeClr val="bg1"/>
                </a:solidFill>
              </a:rPr>
              <a:t>th</a:t>
            </a:r>
            <a:r>
              <a:rPr lang="en-US" sz="4400" dirty="0" smtClean="0">
                <a:solidFill>
                  <a:schemeClr val="bg1"/>
                </a:solidFill>
              </a:rPr>
              <a:t> June, 2019</a:t>
            </a:r>
            <a:endParaRPr lang="en-IN" sz="4400" dirty="0" smtClean="0">
              <a:solidFill>
                <a:schemeClr val="bg1"/>
              </a:solidFill>
            </a:endParaRPr>
          </a:p>
          <a:p>
            <a:pPr lvl="0"/>
            <a:r>
              <a:rPr lang="en-US" sz="4400" dirty="0" smtClean="0">
                <a:solidFill>
                  <a:schemeClr val="bg1"/>
                </a:solidFill>
              </a:rPr>
              <a:t>Pottery – 31</a:t>
            </a:r>
            <a:r>
              <a:rPr lang="en-US" sz="4400" baseline="30000" dirty="0" smtClean="0">
                <a:solidFill>
                  <a:schemeClr val="bg1"/>
                </a:solidFill>
              </a:rPr>
              <a:t>st</a:t>
            </a:r>
            <a:r>
              <a:rPr lang="en-US" sz="4400" dirty="0" smtClean="0">
                <a:solidFill>
                  <a:schemeClr val="bg1"/>
                </a:solidFill>
              </a:rPr>
              <a:t> July, 2019</a:t>
            </a:r>
            <a:endParaRPr lang="en-IN" sz="4400" dirty="0" smtClean="0">
              <a:solidFill>
                <a:schemeClr val="bg1"/>
              </a:solidFill>
            </a:endParaRPr>
          </a:p>
          <a:p>
            <a:pPr lvl="0"/>
            <a:r>
              <a:rPr lang="en-US" sz="4400" dirty="0" smtClean="0">
                <a:solidFill>
                  <a:schemeClr val="bg1"/>
                </a:solidFill>
              </a:rPr>
              <a:t>Farm Visit – 09</a:t>
            </a:r>
            <a:r>
              <a:rPr lang="en-US" sz="4400" baseline="30000" dirty="0" smtClean="0">
                <a:solidFill>
                  <a:schemeClr val="bg1"/>
                </a:solidFill>
              </a:rPr>
              <a:t>th</a:t>
            </a:r>
            <a:r>
              <a:rPr lang="en-US" sz="4400" dirty="0" smtClean="0">
                <a:solidFill>
                  <a:schemeClr val="bg1"/>
                </a:solidFill>
              </a:rPr>
              <a:t> September,2019</a:t>
            </a:r>
          </a:p>
          <a:p>
            <a:pPr lvl="0"/>
            <a:r>
              <a:rPr lang="en-US" sz="4400" dirty="0" err="1" smtClean="0">
                <a:solidFill>
                  <a:schemeClr val="bg1"/>
                </a:solidFill>
              </a:rPr>
              <a:t>Jaggery</a:t>
            </a:r>
            <a:r>
              <a:rPr lang="en-US" sz="4400" dirty="0" smtClean="0">
                <a:solidFill>
                  <a:schemeClr val="bg1"/>
                </a:solidFill>
              </a:rPr>
              <a:t> Unit</a:t>
            </a:r>
          </a:p>
          <a:p>
            <a:pPr lvl="0"/>
            <a:r>
              <a:rPr lang="en-US" sz="4400" dirty="0" smtClean="0">
                <a:solidFill>
                  <a:schemeClr val="bg1"/>
                </a:solidFill>
              </a:rPr>
              <a:t>Park Visit</a:t>
            </a:r>
            <a:endParaRPr lang="en-IN" sz="4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ndhacityschool124\Desktop\2019 -20\PHOTOS 19-20\photos 19-20\20190731_1143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00350"/>
            <a:ext cx="4876800" cy="2343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:\Users\nandhacityschool124\Desktop\2019 -20\PHOTOS 19-20\photos 19-20\IMG-20190731-WA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1" y="2800350"/>
            <a:ext cx="4190999" cy="2343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C:\Users\nandhacityschool124\Desktop\2019 -20\PHOTOS 19-20\photos 19-20\IMG-20190731-WA0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2800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C:\Users\nandhacityschool124\Desktop\2019 -20\PHOTOS 19-20\photos 19-20\IMG-20190731-WA0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0"/>
            <a:ext cx="4419600" cy="2800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9550"/>
            <a:ext cx="28194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33350"/>
            <a:ext cx="4525433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1"/>
          <p:cNvSpPr>
            <a:spLocks noChangeArrowheads="1"/>
          </p:cNvSpPr>
          <p:nvPr/>
        </p:nvSpPr>
        <p:spPr bwMode="auto">
          <a:xfrm>
            <a:off x="1371600" y="723126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21</a:t>
            </a:r>
            <a:r>
              <a:rPr kumimoji="0" lang="en-US" sz="32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st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 June,2019 –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Aavin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20</a:t>
            </a:r>
            <a:r>
              <a:rPr kumimoji="0" lang="en-US" sz="32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th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 July,2019 – Milk Bread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18</a:t>
            </a:r>
            <a:r>
              <a:rPr kumimoji="0" lang="en-US" sz="32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th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 October,2019 – Farm Visit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dirty="0" smtClean="0">
                <a:solidFill>
                  <a:schemeClr val="bg2"/>
                </a:solidFill>
              </a:rPr>
              <a:t>22</a:t>
            </a:r>
            <a:r>
              <a:rPr lang="en-US" sz="3200" baseline="30000" dirty="0" smtClean="0">
                <a:solidFill>
                  <a:schemeClr val="bg2"/>
                </a:solidFill>
              </a:rPr>
              <a:t>nd</a:t>
            </a:r>
            <a:r>
              <a:rPr lang="en-US" sz="3200" dirty="0" smtClean="0">
                <a:solidFill>
                  <a:schemeClr val="bg2"/>
                </a:solidFill>
              </a:rPr>
              <a:t> October - Reliance Mall &amp;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2"/>
                </a:solidFill>
              </a:rPr>
              <a:t>    Medical Shop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dirty="0" smtClean="0">
                <a:solidFill>
                  <a:schemeClr val="bg2"/>
                </a:solidFill>
              </a:rPr>
              <a:t>23</a:t>
            </a:r>
            <a:r>
              <a:rPr lang="en-US" sz="3200" baseline="30000" dirty="0" smtClean="0">
                <a:solidFill>
                  <a:schemeClr val="bg2"/>
                </a:solidFill>
              </a:rPr>
              <a:t>rd</a:t>
            </a:r>
            <a:r>
              <a:rPr lang="en-US" sz="3200" dirty="0" smtClean="0">
                <a:solidFill>
                  <a:schemeClr val="bg2"/>
                </a:solidFill>
              </a:rPr>
              <a:t> October -Agricultural Fields &amp;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2"/>
                </a:solidFill>
              </a:rPr>
              <a:t>   Garments</a:t>
            </a:r>
            <a:endParaRPr lang="en-IN" sz="3200" dirty="0" smtClean="0">
              <a:solidFill>
                <a:schemeClr val="bg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Arial Narrow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7150"/>
            <a:ext cx="6614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Student Exposure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Programme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30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+mn-cs"/>
              </a:rPr>
              <a:t>   </a:t>
            </a:r>
            <a:r>
              <a:rPr lang="en-US" sz="3200" b="1" cap="all" dirty="0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Field trip on 18</a:t>
            </a:r>
            <a:r>
              <a:rPr lang="en-US" sz="3200" b="1" cap="all" baseline="30000" dirty="0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</a:t>
            </a:r>
            <a:r>
              <a:rPr lang="en-US" sz="3200" b="1" cap="all" dirty="0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october</a:t>
            </a:r>
            <a:r>
              <a:rPr lang="en-US" sz="3200" b="1" cap="all" dirty="0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to </a:t>
            </a:r>
            <a:r>
              <a:rPr lang="en-US" sz="3200" b="1" cap="all" dirty="0" err="1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Skm</a:t>
            </a:r>
            <a:r>
              <a:rPr lang="en-US" sz="3200" b="1" cap="all" dirty="0" smtClean="0">
                <a:ln w="90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industries</a:t>
            </a:r>
            <a:endParaRPr lang="en-US" sz="3200" b="1" dirty="0">
              <a:ln w="900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5122" name="Picture 2" descr="C:\Users\monte lab-1\Rtm October Images\IMG-20191018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85900"/>
            <a:ext cx="3810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monte lab-1\Rtm October Images\IMG-20191018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85900"/>
            <a:ext cx="3867150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5750"/>
            <a:ext cx="3962400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9550"/>
            <a:ext cx="4064000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Rectangle 1"/>
          <p:cNvSpPr>
            <a:spLocks noChangeArrowheads="1"/>
          </p:cNvSpPr>
          <p:nvPr/>
        </p:nvSpPr>
        <p:spPr bwMode="auto">
          <a:xfrm>
            <a:off x="0" y="0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mbria" pitchFamily="18" charset="0"/>
                <a:ea typeface="Times New Roman" pitchFamily="18" charset="0"/>
                <a:cs typeface="Calibri" pitchFamily="34" charset="0"/>
              </a:rPr>
              <a:t>Skill Development Training for  Class  IX  &amp; XI Students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Career Guidance Program from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Ashoka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 University, Haryana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Career Guidance Program from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Edu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 Change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Leadership Training Program by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Mrs.Niroopadevi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Times New Roman" pitchFamily="18" charset="0"/>
              <a:cs typeface="Arial Narrow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Times New Roman" pitchFamily="18" charset="0"/>
                <a:cs typeface="Arial Narrow" pitchFamily="34" charset="0"/>
              </a:rPr>
              <a:t>Effective Public Speaking from JCI, International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Allen  </a:t>
            </a:r>
            <a:r>
              <a:rPr lang="en-IN" dirty="0" smtClean="0">
                <a:solidFill>
                  <a:srgbClr val="FFFF00"/>
                </a:solidFill>
              </a:rPr>
              <a:t/>
            </a:r>
            <a:br>
              <a:rPr lang="en-IN" dirty="0" smtClean="0">
                <a:solidFill>
                  <a:srgbClr val="FFFF00"/>
                </a:solidFill>
              </a:rPr>
            </a:b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33550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43400" y="1428750"/>
            <a:ext cx="3962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dirty="0" smtClean="0"/>
              <a:t> </a:t>
            </a:r>
            <a:r>
              <a:rPr lang="en-IN" sz="2400" dirty="0" smtClean="0">
                <a:solidFill>
                  <a:schemeClr val="bg1"/>
                </a:solidFill>
              </a:rPr>
              <a:t>Trained Teachers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bg1"/>
                </a:solidFill>
              </a:rPr>
              <a:t>14 periods per week 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bg1"/>
                </a:solidFill>
              </a:rPr>
              <a:t> Class 6 – 9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 smtClean="0">
                <a:solidFill>
                  <a:schemeClr val="bg1"/>
                </a:solidFill>
              </a:rPr>
              <a:t>Physics, Chemistry, Biology, Mathematics, Social Science, Mental Ability, English</a:t>
            </a:r>
          </a:p>
          <a:p>
            <a:pPr>
              <a:buFont typeface="Arial" pitchFamily="34" charset="0"/>
              <a:buChar char="•"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050" name="AutoShape 2" descr="Image result for science olympi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369750"/>
            <a:ext cx="25824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69750"/>
            <a:ext cx="1981200" cy="14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4" name="Picture 6" descr="Image result for XSE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9750"/>
            <a:ext cx="2057400" cy="14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66950"/>
            <a:ext cx="2514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343150"/>
            <a:ext cx="1905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343150"/>
            <a:ext cx="2209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>
                <a:solidFill>
                  <a:schemeClr val="bg1"/>
                </a:solidFill>
              </a:rPr>
              <a:t>Levels of Allen Online Test:</a:t>
            </a:r>
          </a:p>
          <a:p>
            <a:pPr lvl="1"/>
            <a:r>
              <a:rPr lang="en-IN" sz="3600" dirty="0" smtClean="0">
                <a:solidFill>
                  <a:schemeClr val="bg1"/>
                </a:solidFill>
              </a:rPr>
              <a:t>Foundation</a:t>
            </a:r>
          </a:p>
          <a:p>
            <a:pPr lvl="1"/>
            <a:r>
              <a:rPr lang="en-IN" sz="3600" dirty="0" smtClean="0">
                <a:solidFill>
                  <a:schemeClr val="bg1"/>
                </a:solidFill>
              </a:rPr>
              <a:t>Advanced </a:t>
            </a:r>
          </a:p>
          <a:p>
            <a:pPr lvl="1"/>
            <a:r>
              <a:rPr lang="en-IN" sz="3600" dirty="0" smtClean="0">
                <a:solidFill>
                  <a:schemeClr val="bg1"/>
                </a:solidFill>
              </a:rPr>
              <a:t>Excellent</a:t>
            </a:r>
          </a:p>
          <a:p>
            <a:pPr lvl="1"/>
            <a:r>
              <a:rPr lang="en-IN" sz="3600" dirty="0" smtClean="0">
                <a:solidFill>
                  <a:schemeClr val="bg1"/>
                </a:solidFill>
              </a:rPr>
              <a:t>Felicitation of rank holders.</a:t>
            </a:r>
          </a:p>
          <a:p>
            <a:pPr lvl="1"/>
            <a:r>
              <a:rPr lang="en-IN" sz="3600" dirty="0" smtClean="0">
                <a:solidFill>
                  <a:schemeClr val="bg1"/>
                </a:solidFill>
              </a:rPr>
              <a:t>IIT, NIT, Medical college visits.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Master </a:t>
            </a:r>
            <a:r>
              <a:rPr lang="en-US" b="1" dirty="0" err="1" smtClean="0">
                <a:solidFill>
                  <a:srgbClr val="FFFF00"/>
                </a:solidFill>
              </a:rPr>
              <a:t>Jee</a:t>
            </a:r>
            <a:endParaRPr lang="en-IN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04950"/>
            <a:ext cx="2211292" cy="190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95800" y="135255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dirty="0" smtClean="0"/>
              <a:t> </a:t>
            </a:r>
            <a:r>
              <a:rPr lang="en-IN" sz="2800" dirty="0" smtClean="0">
                <a:solidFill>
                  <a:schemeClr val="bg1"/>
                </a:solidFill>
              </a:rPr>
              <a:t>JEE 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NEET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NATA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Class XI and XII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Physics, Chemistry, Biology, Mathematics,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Cube Academy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\\172.16.98.18\staff share\cube-academy-erode-tally-training-institutes-owrhympn5y.jpg"/>
          <p:cNvPicPr>
            <a:picLocks noChangeAspect="1" noChangeArrowheads="1"/>
          </p:cNvPicPr>
          <p:nvPr/>
        </p:nvPicPr>
        <p:blipFill>
          <a:blip r:embed="rId2" cstate="print"/>
          <a:srcRect r="-1852" b="56098"/>
          <a:stretch>
            <a:fillRect/>
          </a:stretch>
        </p:blipFill>
        <p:spPr bwMode="auto">
          <a:xfrm>
            <a:off x="838200" y="1733550"/>
            <a:ext cx="257175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24400" y="1657350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dirty="0" smtClean="0">
                <a:solidFill>
                  <a:schemeClr val="bg1"/>
                </a:solidFill>
              </a:rPr>
              <a:t> </a:t>
            </a:r>
            <a:r>
              <a:rPr lang="en-IN" sz="2800" dirty="0" smtClean="0">
                <a:solidFill>
                  <a:schemeClr val="bg1"/>
                </a:solidFill>
              </a:rPr>
              <a:t>Class XI and XII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CA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LLB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CMA 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err="1" smtClean="0">
                <a:solidFill>
                  <a:schemeClr val="bg1"/>
                </a:solidFill>
              </a:rPr>
              <a:t>B.Com</a:t>
            </a:r>
            <a:r>
              <a:rPr lang="en-IN" sz="2800" dirty="0" smtClean="0">
                <a:solidFill>
                  <a:schemeClr val="bg1"/>
                </a:solidFill>
              </a:rPr>
              <a:t>  Entrance</a:t>
            </a:r>
          </a:p>
          <a:p>
            <a:pPr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Trained Faculty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257550"/>
          </a:xfrm>
        </p:spPr>
      </p:pic>
      <p:sp>
        <p:nvSpPr>
          <p:cNvPr id="5" name="Rectangle 4"/>
          <p:cNvSpPr/>
          <p:nvPr/>
        </p:nvSpPr>
        <p:spPr>
          <a:xfrm>
            <a:off x="0" y="3943350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smtClean="0">
                <a:latin typeface="Algerian" pitchFamily="82" charset="0"/>
              </a:rPr>
              <a:t> </a:t>
            </a:r>
            <a:r>
              <a:rPr lang="en-US" sz="5000" dirty="0" smtClean="0">
                <a:solidFill>
                  <a:schemeClr val="bg1"/>
                </a:solidFill>
                <a:latin typeface="Algerian" pitchFamily="82" charset="0"/>
              </a:rPr>
              <a:t>Prominent ACHIEVEMENTS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156473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bg2"/>
                </a:solidFill>
              </a:rPr>
              <a:t>   </a:t>
            </a:r>
            <a:r>
              <a:rPr lang="en-US" sz="4000" dirty="0" smtClean="0">
                <a:solidFill>
                  <a:schemeClr val="bg2"/>
                </a:solidFill>
              </a:rPr>
              <a:t>108 students  participated in Tamil Olympiad Competition by Humming Bird Pvt. Ltd.</a:t>
            </a:r>
            <a:endParaRPr lang="en-IN" sz="4000" dirty="0" smtClean="0">
              <a:solidFill>
                <a:schemeClr val="bg2"/>
              </a:solidFill>
            </a:endParaRPr>
          </a:p>
          <a:p>
            <a:endParaRPr lang="en-IN" dirty="0"/>
          </a:p>
        </p:txBody>
      </p:sp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72415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514350"/>
            <a:ext cx="7968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PCRA </a:t>
            </a:r>
            <a:r>
              <a:rPr lang="en-US" sz="3200" dirty="0" err="1" smtClean="0">
                <a:solidFill>
                  <a:schemeClr val="bg2"/>
                </a:solidFill>
              </a:rPr>
              <a:t>Sakshan</a:t>
            </a:r>
            <a:r>
              <a:rPr lang="en-US" sz="3200" dirty="0" smtClean="0">
                <a:solidFill>
                  <a:schemeClr val="bg2"/>
                </a:solidFill>
              </a:rPr>
              <a:t> Essay Writing competition</a:t>
            </a:r>
            <a:endParaRPr lang="en-IN" sz="3200" dirty="0">
              <a:solidFill>
                <a:schemeClr val="bg2"/>
              </a:solidFill>
            </a:endParaRPr>
          </a:p>
        </p:txBody>
      </p:sp>
      <p:pic>
        <p:nvPicPr>
          <p:cNvPr id="299009" name="Picture 1" descr="D:\RAMYA\Annual Report details\A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76350"/>
            <a:ext cx="2256866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9010" name="Picture 2" descr="D:\RAMYA\Annual Report details\A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6350"/>
            <a:ext cx="2256866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Clay mounting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370690" name="Picture 2" descr="D:\RAMYA\Annual Report details\B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23950"/>
            <a:ext cx="2256824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0691" name="Picture 3" descr="D:\RAMYA\Annual Report details\B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047750"/>
            <a:ext cx="2138044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Qualified for round 2 in </a:t>
            </a:r>
            <a:r>
              <a:rPr lang="en-US" dirty="0" err="1" smtClean="0">
                <a:solidFill>
                  <a:schemeClr val="bg2"/>
                </a:solidFill>
              </a:rPr>
              <a:t>Byju’s</a:t>
            </a:r>
            <a:r>
              <a:rPr lang="en-US" dirty="0" smtClean="0">
                <a:solidFill>
                  <a:schemeClr val="bg2"/>
                </a:solidFill>
              </a:rPr>
              <a:t> GK exam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371714" name="Picture 2" descr="D:\RAMYA\Annual Report details\B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428750"/>
            <a:ext cx="2613165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1715" name="Picture 3" descr="D:\RAMYA\Annual Report details\B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1276350"/>
            <a:ext cx="2731945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chemeClr val="bg2"/>
                </a:solidFill>
              </a:rPr>
              <a:t>Times Aqua </a:t>
            </a:r>
            <a:r>
              <a:rPr lang="en-US" dirty="0" err="1" smtClean="0">
                <a:solidFill>
                  <a:schemeClr val="bg2"/>
                </a:solidFill>
              </a:rPr>
              <a:t>Regia</a:t>
            </a:r>
            <a:r>
              <a:rPr lang="en-US" dirty="0" smtClean="0">
                <a:solidFill>
                  <a:schemeClr val="bg2"/>
                </a:solidFill>
              </a:rPr>
              <a:t> quiz competition.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372738" name="Picture 2" descr="D:\RAMYA\Annual Report details\A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76350"/>
            <a:ext cx="255382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2739" name="Picture 3" descr="D:\RAMYA\Annual Report details\A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76350"/>
            <a:ext cx="243503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-19050"/>
            <a:ext cx="8229600" cy="40040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>
                <a:solidFill>
                  <a:schemeClr val="bg2"/>
                </a:solidFill>
              </a:rPr>
              <a:t>   </a:t>
            </a:r>
            <a:r>
              <a:rPr lang="en-US" sz="2800" dirty="0" smtClean="0">
                <a:solidFill>
                  <a:schemeClr val="bg2"/>
                </a:solidFill>
              </a:rPr>
              <a:t>9 students won School Level and 4 students won in district Level and 4 students won State Level VVM National Level Scholarship Exam conducted by Govt. of India</a:t>
            </a:r>
            <a:endParaRPr lang="en-IN" sz="2800" dirty="0">
              <a:solidFill>
                <a:schemeClr val="bg2"/>
              </a:solidFill>
            </a:endParaRPr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038350"/>
            <a:ext cx="2657475" cy="263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 descr="\\172.16.98.18\staff share\hind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895350"/>
            <a:ext cx="36576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42" name="Picture 2" descr="\\172.16.98.18\staff share\cube-academy-erode-tally-training-institutes-owrhympn5y.jpg"/>
          <p:cNvPicPr>
            <a:picLocks noChangeAspect="1" noChangeArrowheads="1"/>
          </p:cNvPicPr>
          <p:nvPr/>
        </p:nvPicPr>
        <p:blipFill>
          <a:blip r:embed="rId3" cstate="print"/>
          <a:srcRect r="-1852" b="56098"/>
          <a:stretch>
            <a:fillRect/>
          </a:stretch>
        </p:blipFill>
        <p:spPr bwMode="auto">
          <a:xfrm>
            <a:off x="533400" y="895350"/>
            <a:ext cx="41910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Happy Pose 2019 </a:t>
            </a:r>
            <a:r>
              <a:rPr lang="en-US" dirty="0" err="1" smtClean="0">
                <a:solidFill>
                  <a:schemeClr val="bg2"/>
                </a:solidFill>
              </a:rPr>
              <a:t>selfie</a:t>
            </a:r>
            <a:r>
              <a:rPr lang="en-US" dirty="0" smtClean="0">
                <a:solidFill>
                  <a:schemeClr val="bg2"/>
                </a:solidFill>
              </a:rPr>
              <a:t> contest 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24578" name="Picture 2" descr="D:\RAMYA\Annual Report details\A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00150"/>
            <a:ext cx="2743200" cy="351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Spell Bee English Olympiad 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75810" name="Picture 2" descr="D:\RAMYA\Annual Report details\A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276350"/>
            <a:ext cx="23622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Tirupur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Sahodaya</a:t>
            </a:r>
            <a:r>
              <a:rPr lang="en-US" dirty="0" smtClean="0">
                <a:solidFill>
                  <a:schemeClr val="bg2"/>
                </a:solidFill>
              </a:rPr>
              <a:t> Speech competition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376834" name="Picture 2" descr="D:\RAMYA\Annual Report details\A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28750"/>
            <a:ext cx="2514600" cy="320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chemeClr val="bg2"/>
                </a:solidFill>
              </a:rPr>
              <a:t>Abacus </a:t>
            </a:r>
            <a:r>
              <a:rPr lang="en-US" dirty="0" err="1" smtClean="0">
                <a:solidFill>
                  <a:schemeClr val="bg2"/>
                </a:solidFill>
              </a:rPr>
              <a:t>organised</a:t>
            </a:r>
            <a:r>
              <a:rPr lang="en-US" dirty="0" smtClean="0">
                <a:solidFill>
                  <a:schemeClr val="bg2"/>
                </a:solidFill>
              </a:rPr>
              <a:t> by Alpha Kids world</a:t>
            </a:r>
            <a:r>
              <a:rPr lang="en-US" dirty="0" smtClean="0"/>
              <a:t>.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pic>
        <p:nvPicPr>
          <p:cNvPr id="19460" name="Picture 4" descr="D:\RAMYA\Annual Report details\A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00150"/>
            <a:ext cx="2667000" cy="342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D:\RAMYA\Annual Report details\A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00150"/>
            <a:ext cx="2672604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200150"/>
            <a:ext cx="2628900" cy="337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Quiz competition by JCI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 descr="D:\RAMYA\Annual Report details\A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123950"/>
            <a:ext cx="2494431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Speech competition by Modern School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77858" name="Picture 2" descr="D:\RAMYA\Annual Report details\A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428750"/>
            <a:ext cx="2306638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Drawing 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440323" name="Picture 3" descr="D:\RAMYA\Annual Report details\A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00150"/>
            <a:ext cx="1524000" cy="2440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24" name="Picture 4" descr="D:\RAMYA\Annual Report details\A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123950"/>
            <a:ext cx="16002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RAMYA\Annual Report details\A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123950"/>
            <a:ext cx="1828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RAMYA\Annual Report details\A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123950"/>
            <a:ext cx="17526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D:\RAMYA\Annual Report details\B1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200150"/>
            <a:ext cx="1447800" cy="2440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1" name="Picture 3" descr="D:\RAMYA\Annual Report details\A8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61950"/>
            <a:ext cx="16764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2372" name="Picture 4" descr="D:\RAMYA\Annual Report details\A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61950"/>
            <a:ext cx="16764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2373" name="Picture 5" descr="D:\RAMYA\Annual Report details\A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38150"/>
            <a:ext cx="1603562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2374" name="Picture 6" descr="D:\RAMYA\Annual Report details\A6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38150"/>
            <a:ext cx="15240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2375" name="Picture 7" descr="D:\RAMYA\Annual Report details\A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438150"/>
            <a:ext cx="15240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D:\RAMYA\Annual Report details\B0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00350"/>
            <a:ext cx="1529295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" name="Picture 3" descr="D:\RAMYA\Annual Report details\A3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2800350"/>
            <a:ext cx="148478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D:\RAMYA\Annual Report details\A3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2800350"/>
            <a:ext cx="1425844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 descr="D:\RAMYA\Annual Report details\A3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2800350"/>
            <a:ext cx="14478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7" descr="D:\RAMYA\Annual Report details\ABSENT PHOTOS\A85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2800350"/>
            <a:ext cx="18288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484353" name="Picture 1" descr="D:\RAMYA\Annual Report details\B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5750"/>
            <a:ext cx="2667000" cy="3420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RAMYA\Annual Report details\A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5750"/>
            <a:ext cx="2895600" cy="342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FF00"/>
                </a:solidFill>
              </a:rPr>
              <a:t>Number of Prizes in Co-Scholastic Areas</a:t>
            </a:r>
            <a:endParaRPr lang="en-IN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4953000"/>
                <a:gridCol w="2667000"/>
              </a:tblGrid>
              <a:tr h="685800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rgbClr val="FF0000"/>
                          </a:solidFill>
                        </a:rPr>
                        <a:t>SNO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rgbClr val="FF0000"/>
                          </a:solidFill>
                        </a:rPr>
                        <a:t>Events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rgbClr val="FF0000"/>
                          </a:solidFill>
                        </a:rPr>
                        <a:t>Prizes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IN" dirty="0" smtClean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Essay</a:t>
                      </a:r>
                      <a:r>
                        <a:rPr lang="en-IN" baseline="0" dirty="0" smtClean="0"/>
                        <a:t> Writing, Quiz, Clay mounting,  Speech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51</a:t>
                      </a:r>
                      <a:endParaRPr lang="en-IN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IN" dirty="0" smtClean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Drawing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25</a:t>
                      </a:r>
                      <a:endParaRPr lang="en-IN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Total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76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400300"/>
            <a:ext cx="8229600" cy="13716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chemeClr val="bg1"/>
                </a:solidFill>
                <a:latin typeface="Bradley Hand ITC" pitchFamily="66" charset="0"/>
                <a:ea typeface="+mj-ea"/>
                <a:cs typeface="+mj-cs"/>
              </a:rPr>
              <a:t>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Scholastic </a:t>
            </a:r>
            <a:r>
              <a:rPr lang="en-US" sz="9600" b="1" dirty="0" err="1" smtClean="0">
                <a:solidFill>
                  <a:schemeClr val="bg1"/>
                </a:solidFill>
                <a:ea typeface="+mj-ea"/>
                <a:cs typeface="+mj-cs"/>
              </a:rPr>
              <a:t>P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rogrammes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62150"/>
            <a:ext cx="8229600" cy="85725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CBSE Achievements in co-scholastic areas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Music and Dance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78881" name="Rectangle 1"/>
          <p:cNvSpPr>
            <a:spLocks noChangeArrowheads="1"/>
          </p:cNvSpPr>
          <p:nvPr/>
        </p:nvSpPr>
        <p:spPr bwMode="auto">
          <a:xfrm>
            <a:off x="1295400" y="971550"/>
            <a:ext cx="6652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Music competition conducted by CBSE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Sahodaya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882" name="Picture 2" descr="D:\RAMYA\Annual Report details\A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657350"/>
            <a:ext cx="19050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883" name="Picture 3" descr="D:\RAMYA\Annual Report details\A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57350"/>
            <a:ext cx="195991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D:\RAMYA\Annual Report details\II TIME PHOTOS\B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581150"/>
            <a:ext cx="21336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Dance competition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18434" name="Picture 2" descr="D:\RAMYA\Annual Report details\II TIME PHOTOS\B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52550"/>
            <a:ext cx="2362200" cy="30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D:\RAMYA\Annual Report details\A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2543" y="1352550"/>
            <a:ext cx="2316257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RAMYA\Annual Report details\A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163" y="1276350"/>
            <a:ext cx="2402237" cy="3081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lvl="0"/>
            <a:r>
              <a:rPr lang="en-IN" dirty="0" smtClean="0">
                <a:solidFill>
                  <a:schemeClr val="bg2"/>
                </a:solidFill>
              </a:rPr>
              <a:t>Dance Competition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391170" name="Picture 2" descr="D:\RAMYA\Annual Report details\B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42950"/>
            <a:ext cx="21336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1171" name="Picture 3" descr="D:\RAMYA\Annual Report details\A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742950"/>
            <a:ext cx="18288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1172" name="Picture 4" descr="D:\RAMYA\Annual Report details\B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952750"/>
            <a:ext cx="1905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1174" name="Picture 6" descr="D:\RAMYA\Annual Report details\A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742949"/>
            <a:ext cx="1905000" cy="1981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1175" name="Picture 7" descr="D:\RAMYA\Annual Report details\A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42950"/>
            <a:ext cx="18288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RAMYA\Annual Report details\A2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952750"/>
            <a:ext cx="17526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chemeClr val="bg2"/>
                </a:solidFill>
              </a:rPr>
              <a:t>Yoga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Yoga competition by </a:t>
            </a:r>
            <a:r>
              <a:rPr lang="en-US" dirty="0" err="1" smtClean="0">
                <a:solidFill>
                  <a:srgbClr val="FFFF00"/>
                </a:solidFill>
              </a:rPr>
              <a:t>Tirppur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sahodaya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39938" name="Picture 2" descr="D:\RAMYA\Annual Report details\A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9" y="1809750"/>
            <a:ext cx="2435039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Yoga Competition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D:\RAMYA\Annual Report details\A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47750"/>
            <a:ext cx="1757439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RAMYA\Annual Report details\A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047750"/>
            <a:ext cx="1676400" cy="3207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RAMYA\Annual Report details\A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047750"/>
            <a:ext cx="1745673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RAMYA\Annual Report details\A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047750"/>
            <a:ext cx="1671084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D:\RAMYA\Annual Report details\B1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1047750"/>
            <a:ext cx="16764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Yoga competition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5" name="Picture 2" descr="D:\RAMYA\Annual Report details\B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90550"/>
            <a:ext cx="16002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RAMYA\Annual Report details\A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90550"/>
            <a:ext cx="1752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D:\RAMYA\Annual Report details\A748.JPG"/>
          <p:cNvPicPr>
            <a:picLocks noChangeAspect="1" noChangeArrowheads="1"/>
          </p:cNvPicPr>
          <p:nvPr/>
        </p:nvPicPr>
        <p:blipFill>
          <a:blip r:embed="rId4" cstate="print"/>
          <a:srcRect t="13793"/>
          <a:stretch>
            <a:fillRect/>
          </a:stretch>
        </p:blipFill>
        <p:spPr bwMode="auto">
          <a:xfrm>
            <a:off x="3429000" y="590550"/>
            <a:ext cx="19050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D:\RAMYA\Annual Report details\II TIME PHOTOS\B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590550"/>
            <a:ext cx="1752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D:\RAMYA\Annual Report details\B2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952750"/>
            <a:ext cx="19812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D:\RAMYA\Annual Report details\A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590550"/>
            <a:ext cx="16002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D:\RAMYA\Annual Report details\A3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2952750"/>
            <a:ext cx="19812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Swimming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96290" name="Picture 2"/>
          <p:cNvPicPr>
            <a:picLocks noChangeAspect="1" noChangeArrowheads="1"/>
          </p:cNvPicPr>
          <p:nvPr/>
        </p:nvPicPr>
        <p:blipFill>
          <a:blip r:embed="rId2" cstate="print"/>
          <a:srcRect t="14389" r="-1078" b="50828"/>
          <a:stretch>
            <a:fillRect/>
          </a:stretch>
        </p:blipFill>
        <p:spPr bwMode="auto">
          <a:xfrm>
            <a:off x="381000" y="1276350"/>
            <a:ext cx="34290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58625" t="62857" b="2857"/>
          <a:stretch>
            <a:fillRect/>
          </a:stretch>
        </p:blipFill>
        <p:spPr bwMode="auto">
          <a:xfrm>
            <a:off x="4114800" y="1352550"/>
            <a:ext cx="3962400" cy="3082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61776"/>
          <a:stretch>
            <a:fillRect/>
          </a:stretch>
        </p:blipFill>
        <p:spPr bwMode="auto">
          <a:xfrm>
            <a:off x="457200" y="285750"/>
            <a:ext cx="74676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6452" t="62436"/>
          <a:stretch>
            <a:fillRect/>
          </a:stretch>
        </p:blipFill>
        <p:spPr bwMode="auto">
          <a:xfrm>
            <a:off x="381000" y="361950"/>
            <a:ext cx="3547646" cy="4478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9678" t="22177" b="47178"/>
          <a:stretch>
            <a:fillRect/>
          </a:stretch>
        </p:blipFill>
        <p:spPr bwMode="auto">
          <a:xfrm>
            <a:off x="4495800" y="361950"/>
            <a:ext cx="3316705" cy="450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94623"/>
          </a:xfrm>
        </p:spPr>
        <p:txBody>
          <a:bodyPr>
            <a:normAutofit/>
          </a:bodyPr>
          <a:lstStyle/>
          <a:p>
            <a:endParaRPr lang="en-IN" sz="4800" dirty="0" smtClean="0">
              <a:solidFill>
                <a:schemeClr val="bg1"/>
              </a:solidFill>
            </a:endParaRPr>
          </a:p>
          <a:p>
            <a:r>
              <a:rPr lang="en-IN" sz="4800" dirty="0" smtClean="0">
                <a:solidFill>
                  <a:schemeClr val="bg1"/>
                </a:solidFill>
              </a:rPr>
              <a:t>Kinder Garden – Montessori System</a:t>
            </a:r>
          </a:p>
          <a:p>
            <a:r>
              <a:rPr lang="en-IN" sz="4800" dirty="0" smtClean="0">
                <a:solidFill>
                  <a:schemeClr val="bg1"/>
                </a:solidFill>
              </a:rPr>
              <a:t>Class 1 to 12 – CBSE system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66129"/>
          <a:stretch>
            <a:fillRect/>
          </a:stretch>
        </p:blipFill>
        <p:spPr bwMode="auto">
          <a:xfrm>
            <a:off x="457200" y="285750"/>
            <a:ext cx="41148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68560"/>
          <a:stretch>
            <a:fillRect/>
          </a:stretch>
        </p:blipFill>
        <p:spPr bwMode="auto">
          <a:xfrm>
            <a:off x="4952999" y="361950"/>
            <a:ext cx="3933265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09550"/>
            <a:ext cx="4572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2"/>
                </a:solidFill>
              </a:rPr>
              <a:t>Chess</a:t>
            </a: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398338" name="Picture 2" descr="D:\RAMYA\Annual Report details\A6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95351"/>
            <a:ext cx="1981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RAMYA\Annual Report details\A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71550"/>
            <a:ext cx="19812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RAMYA\Annual Report details\A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971550"/>
            <a:ext cx="1905000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D:\RAMYA\Annual Report details\B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05150"/>
            <a:ext cx="1981200" cy="18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D:\RAMYA\Annual Report details\A1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895350"/>
            <a:ext cx="1981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RAMYA\Annual Report details\B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3105150"/>
            <a:ext cx="20574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Skating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>
              <a:solidFill>
                <a:schemeClr val="bg2"/>
              </a:solidFill>
            </a:endParaRPr>
          </a:p>
        </p:txBody>
      </p:sp>
      <p:pic>
        <p:nvPicPr>
          <p:cNvPr id="402435" name="Picture 3" descr="D:\RAMYA\Annual Report details\A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550"/>
            <a:ext cx="16002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RAMYA\Annual Report details\A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90550"/>
            <a:ext cx="1722344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RAMYA\Annual Report details\A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590550"/>
            <a:ext cx="148478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D:\RAMYA\Annual Report details\A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90550"/>
            <a:ext cx="1425389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D:\RAMYA\Annual Report details\A5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590550"/>
            <a:ext cx="1600200" cy="2368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D:\RAMYA\Annual Report details\A2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028950"/>
            <a:ext cx="1513074" cy="211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D:\RAMYA\Annual Report details\A6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28950"/>
            <a:ext cx="1600200" cy="2053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Sports and Games</a:t>
            </a:r>
            <a:r>
              <a:rPr lang="en-IN" dirty="0" smtClean="0">
                <a:solidFill>
                  <a:schemeClr val="bg2"/>
                </a:solidFill>
              </a:rPr>
              <a:t/>
            </a:r>
            <a:br>
              <a:rPr lang="en-IN" dirty="0" smtClean="0">
                <a:solidFill>
                  <a:schemeClr val="bg2"/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00150"/>
            <a:ext cx="20574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200150"/>
            <a:ext cx="24384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200150"/>
            <a:ext cx="25146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1025188"/>
            <a:ext cx="81534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8th place in cluster south zone volley ball tournament.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Selected as winner in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volley ball match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organised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by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tirupur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sahodaya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Selected as runner in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volley ball match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organised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by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tirupur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sahodaya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Selected as winner in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volley ball match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organised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by erode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sahodaya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Selected as runner in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volley ball match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organised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by erode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sahodaya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Got 3rd place in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football match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organised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by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tirupur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sahodaya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Got 3rd place in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cbse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Football match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organised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by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Tamilnadu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state level open tournament.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09550"/>
            <a:ext cx="1462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chemeClr val="bg2"/>
                </a:solidFill>
              </a:rPr>
              <a:t>BOYS</a:t>
            </a:r>
            <a:endParaRPr lang="en-IN" sz="4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 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14350"/>
            <a:ext cx="8229600" cy="339447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Junior Athletic </a:t>
            </a:r>
            <a:r>
              <a:rPr lang="en-US" dirty="0" err="1" smtClean="0">
                <a:solidFill>
                  <a:schemeClr val="bg1"/>
                </a:solidFill>
              </a:rPr>
              <a:t>organised</a:t>
            </a:r>
            <a:r>
              <a:rPr lang="en-US" dirty="0" smtClean="0">
                <a:solidFill>
                  <a:schemeClr val="bg1"/>
                </a:solidFill>
              </a:rPr>
              <a:t> by </a:t>
            </a:r>
            <a:r>
              <a:rPr lang="en-US" dirty="0" err="1" smtClean="0">
                <a:solidFill>
                  <a:schemeClr val="bg1"/>
                </a:solidFill>
              </a:rPr>
              <a:t>Tirupur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Sahodaya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08578" name="Picture 2" descr="D:\RAMYA\Annual Report details\A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733550"/>
            <a:ext cx="2133600" cy="2737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>
                <a:solidFill>
                  <a:schemeClr val="bg2"/>
                </a:solidFill>
              </a:rPr>
              <a:t>Carrom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IN" dirty="0"/>
          </a:p>
        </p:txBody>
      </p:sp>
      <p:pic>
        <p:nvPicPr>
          <p:cNvPr id="437250" name="Picture 2" descr="D:\RAMYA\Annual Report details\B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47750"/>
            <a:ext cx="2418909" cy="3103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RAMYA\Annual Report details\A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47751"/>
            <a:ext cx="27432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RAMYA\Annual Report details\A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047750"/>
            <a:ext cx="2514600" cy="312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Archery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 descr="D:\RAMYA\Annual Report details\A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47750"/>
            <a:ext cx="2256866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RAMYA\Annual Report details\A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047750"/>
            <a:ext cx="2362200" cy="293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RAMYA\Annual Report details\A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047750"/>
            <a:ext cx="2360428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 Karate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D:\RAMYA\Annual Report details\A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71550"/>
            <a:ext cx="2115812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RAMYA\Annual Report details\A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71550"/>
            <a:ext cx="1905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D:\RAMYA\Annual Report details\A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971550"/>
            <a:ext cx="2133600" cy="2736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D:\RAMYA\Annual Report details\II TIME PHOTOS\B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971550"/>
            <a:ext cx="16764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C2308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62865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0"/>
            <a:ext cx="8305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lgerian" pitchFamily="82" charset="0"/>
              </a:rPr>
              <a:t>assessments through </a:t>
            </a:r>
            <a:r>
              <a:rPr lang="en-US" sz="4400" dirty="0" err="1" smtClean="0">
                <a:solidFill>
                  <a:schemeClr val="bg1"/>
                </a:solidFill>
                <a:latin typeface="Algerian" pitchFamily="82" charset="0"/>
              </a:rPr>
              <a:t>cbse</a:t>
            </a:r>
            <a:r>
              <a:rPr lang="en-US" sz="4800" dirty="0" smtClean="0">
                <a:solidFill>
                  <a:schemeClr val="bg1"/>
                </a:solidFill>
                <a:latin typeface="Algerian" pitchFamily="82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Algerian" pitchFamily="82" charset="0"/>
              </a:rPr>
            </a:br>
            <a:endParaRPr lang="en-US" sz="48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310273" name="Picture 1"/>
          <p:cNvPicPr>
            <a:picLocks noChangeAspect="1" noChangeArrowheads="1"/>
          </p:cNvPicPr>
          <p:nvPr/>
        </p:nvPicPr>
        <p:blipFill>
          <a:blip r:embed="rId2" cstate="print"/>
          <a:srcRect t="1674"/>
          <a:stretch>
            <a:fillRect/>
          </a:stretch>
        </p:blipFill>
        <p:spPr bwMode="auto">
          <a:xfrm>
            <a:off x="685800" y="666750"/>
            <a:ext cx="7524750" cy="447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Cycling Competition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 descr="D:\RAMYA\Annual Report details\A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23950"/>
            <a:ext cx="3130973" cy="3581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RAMYA\Annual Report details\A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23950"/>
            <a:ext cx="2971800" cy="35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Autofit/>
          </a:bodyPr>
          <a:lstStyle/>
          <a:p>
            <a:r>
              <a:rPr lang="en-IN" sz="3600" dirty="0" smtClean="0">
                <a:solidFill>
                  <a:srgbClr val="FFFF00"/>
                </a:solidFill>
              </a:rPr>
              <a:t>Number of Prizes in Sports and Games</a:t>
            </a:r>
            <a:endParaRPr lang="en-IN" sz="3600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8800" y="1123950"/>
          <a:ext cx="5410200" cy="3813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793"/>
                <a:gridCol w="2586007"/>
                <a:gridCol w="1803400"/>
              </a:tblGrid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 smtClean="0">
                          <a:solidFill>
                            <a:schemeClr val="tx1"/>
                          </a:solidFill>
                        </a:rPr>
                        <a:t>S.No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solidFill>
                            <a:schemeClr val="tx1"/>
                          </a:solidFill>
                        </a:rPr>
                        <a:t>Event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solidFill>
                            <a:schemeClr val="tx1"/>
                          </a:solidFill>
                        </a:rPr>
                        <a:t>Prizes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Yoga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22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Swimming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120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3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Chess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21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4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Skating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11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5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Archery 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5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Karate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4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7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Games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13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8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err="1" smtClean="0"/>
                        <a:t>Carrom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8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9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Cycling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</a:tr>
              <a:tr h="346710">
                <a:tc>
                  <a:txBody>
                    <a:bodyPr/>
                    <a:lstStyle/>
                    <a:p>
                      <a:pPr algn="ctr"/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IN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solidFill>
                            <a:srgbClr val="FF0000"/>
                          </a:solidFill>
                        </a:rPr>
                        <a:t>206</a:t>
                      </a:r>
                      <a:endParaRPr lang="en-IN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5950"/>
            <a:ext cx="8229600" cy="85725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High Lights of </a:t>
            </a:r>
            <a:r>
              <a:rPr lang="en-US" sz="7200" b="1" dirty="0" err="1" smtClean="0">
                <a:solidFill>
                  <a:schemeClr val="bg1"/>
                </a:solidFill>
              </a:rPr>
              <a:t>NCS</a:t>
            </a:r>
            <a:r>
              <a:rPr lang="en-US" sz="7200" b="1" dirty="0" smtClean="0">
                <a:solidFill>
                  <a:schemeClr val="bg1"/>
                </a:solidFill>
              </a:rPr>
              <a:t> City Campus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170131-WA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85800"/>
            <a:ext cx="4572000" cy="4457700"/>
          </a:xfrm>
          <a:prstGeom prst="rect">
            <a:avLst/>
          </a:prstGeom>
        </p:spPr>
      </p:pic>
      <p:pic>
        <p:nvPicPr>
          <p:cNvPr id="4" name="Picture 3" descr="IMG-20170131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8650"/>
            <a:ext cx="4572000" cy="4514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News paper reading</a:t>
            </a:r>
            <a:endParaRPr lang="en-US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74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SWATC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4350"/>
            <a:ext cx="9144000" cy="462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62865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lgerian" pitchFamily="82" charset="0"/>
              </a:rPr>
              <a:t>News watching</a:t>
            </a:r>
            <a:endParaRPr lang="en-US" sz="40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0170131-WA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44577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0"/>
            <a:ext cx="8229600" cy="85725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spoken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hindi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170131-WA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4648200" cy="2057400"/>
          </a:xfrm>
          <a:prstGeom prst="rect">
            <a:avLst/>
          </a:prstGeom>
        </p:spPr>
      </p:pic>
      <p:pic>
        <p:nvPicPr>
          <p:cNvPr id="4" name="Picture 3" descr="IMG-20170131-WA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0600" y="457200"/>
            <a:ext cx="4493400" cy="2057400"/>
          </a:xfrm>
          <a:prstGeom prst="rect">
            <a:avLst/>
          </a:prstGeom>
        </p:spPr>
      </p:pic>
      <p:pic>
        <p:nvPicPr>
          <p:cNvPr id="5" name="Picture 4" descr="IMG-20170131-WA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14600"/>
            <a:ext cx="4648200" cy="2628900"/>
          </a:xfrm>
          <a:prstGeom prst="rect">
            <a:avLst/>
          </a:prstGeom>
        </p:spPr>
      </p:pic>
      <p:pic>
        <p:nvPicPr>
          <p:cNvPr id="6" name="Picture 5" descr="IMG-20170131-WA0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2514600"/>
            <a:ext cx="4495800" cy="262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305800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dirty="0" smtClean="0">
                <a:solidFill>
                  <a:schemeClr val="bg1"/>
                </a:solidFill>
                <a:latin typeface="Algerian" panose="04020705040A02060702" pitchFamily="82" charset="0"/>
              </a:rPr>
              <a:t>meditation</a:t>
            </a:r>
            <a:endParaRPr lang="en-US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63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10858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dirty="0" smtClean="0">
                <a:solidFill>
                  <a:schemeClr val="tx1"/>
                </a:solidFill>
                <a:latin typeface="Algerian" pitchFamily="82" charset="0"/>
              </a:rPr>
              <a:t>Co- scholastic programmes</a:t>
            </a:r>
            <a:br>
              <a:rPr lang="en-IN" dirty="0" smtClean="0">
                <a:solidFill>
                  <a:schemeClr val="tx1"/>
                </a:solidFill>
                <a:latin typeface="Algerian" pitchFamily="82" charset="0"/>
              </a:rPr>
            </a:br>
            <a:r>
              <a:rPr lang="en-IN" dirty="0" smtClean="0">
                <a:solidFill>
                  <a:schemeClr val="tx1"/>
                </a:solidFill>
                <a:latin typeface="Algerian" pitchFamily="82" charset="0"/>
              </a:rPr>
              <a:t>EVENING SPORTS</a:t>
            </a:r>
          </a:p>
        </p:txBody>
      </p:sp>
      <p:pic>
        <p:nvPicPr>
          <p:cNvPr id="48131" name="Picture 2" descr="E:\NANDHA\Z OTHERS\Photos\20150717_155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412" y="742950"/>
            <a:ext cx="9147412" cy="4400550"/>
          </a:xfrm>
        </p:spPr>
      </p:pic>
      <p:sp>
        <p:nvSpPr>
          <p:cNvPr id="4" name="Rectangle 3"/>
          <p:cNvSpPr/>
          <p:nvPr/>
        </p:nvSpPr>
        <p:spPr>
          <a:xfrm>
            <a:off x="1219200" y="114300"/>
            <a:ext cx="678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lgerian" panose="04020705040A02060702" pitchFamily="82" charset="0"/>
                <a:ea typeface="+mj-ea"/>
                <a:cs typeface="+mj-cs"/>
              </a:rPr>
              <a:t>EVENING SPORTS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C:\Users\CITYSC~1\AppData\Local\Temp\Rar$DIa0.320\IMG-20181221-WA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14387"/>
            <a:ext cx="7696200" cy="43291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5715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 smtClean="0">
                <a:solidFill>
                  <a:schemeClr val="bg2"/>
                </a:solidFill>
              </a:rPr>
              <a:t>Proctor</a:t>
            </a:r>
            <a:endParaRPr lang="en-IN" sz="4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48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Story Writing</a:t>
            </a:r>
            <a:endParaRPr lang="en-US" sz="4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HP-COMPUTER\Desktop\AUGUST RTM\IMG-20180810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38862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Documents and Settings\HP-COMPUTER\Desktop\AUGUST RTM\IMG-20180810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6" y="1543050"/>
            <a:ext cx="3990975" cy="33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581150"/>
            <a:ext cx="91440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CBSE ORIENTATION FOR PARENTS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1" y="1"/>
            <a:ext cx="7773338" cy="119713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Work Education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NANDHA~1\AppData\Local\Temp\20180911_094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554685" y="883684"/>
            <a:ext cx="3418574" cy="372945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NANDHA~1\AppData\Local\Temp\20180911_094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4931307" y="865917"/>
            <a:ext cx="3472387" cy="37338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71450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smtClean="0">
                <a:solidFill>
                  <a:schemeClr val="bg1"/>
                </a:solidFill>
                <a:latin typeface="Algerian" pitchFamily="82" charset="0"/>
              </a:rPr>
              <a:t>sports and games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8572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dirty="0" smtClean="0">
                <a:solidFill>
                  <a:srgbClr val="FFFF00"/>
                </a:solidFill>
                <a:latin typeface="Algerian" pitchFamily="82" charset="0"/>
              </a:rPr>
              <a:t>Throw  ball</a:t>
            </a:r>
          </a:p>
        </p:txBody>
      </p:sp>
      <p:pic>
        <p:nvPicPr>
          <p:cNvPr id="4" name="Picture 2" descr="E:\uma\PHOTO\IMG_20161001_114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42950"/>
            <a:ext cx="4495800" cy="4400550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85950"/>
            <a:ext cx="48006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742950"/>
            <a:ext cx="4800600" cy="19431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VOLLEY ball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8572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dirty="0" smtClean="0">
                <a:solidFill>
                  <a:srgbClr val="FFFF00"/>
                </a:solidFill>
                <a:latin typeface="Algerian" pitchFamily="82" charset="0"/>
              </a:rPr>
              <a:t>Volley ball</a:t>
            </a:r>
          </a:p>
        </p:txBody>
      </p:sp>
      <p:pic>
        <p:nvPicPr>
          <p:cNvPr id="4" name="Picture 2" descr="D:\20161001_100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42950"/>
            <a:ext cx="9144000" cy="44005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0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THROW ball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286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N" dirty="0" smtClean="0">
                <a:solidFill>
                  <a:schemeClr val="bg1"/>
                </a:solidFill>
                <a:latin typeface="Algerian" pitchFamily="82" charset="0"/>
              </a:rPr>
              <a:t>Basket ball</a:t>
            </a:r>
          </a:p>
        </p:txBody>
      </p:sp>
      <p:pic>
        <p:nvPicPr>
          <p:cNvPr id="4" name="Picture 2" descr="D:\20161001_100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8650"/>
            <a:ext cx="9144000" cy="45148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Foot Ball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5600" y="1352550"/>
            <a:ext cx="432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8572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IN" dirty="0" smtClean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4686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1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dirty="0" smtClean="0">
                <a:solidFill>
                  <a:schemeClr val="bg1"/>
                </a:solidFill>
                <a:latin typeface="Algerian" pitchFamily="82" charset="0"/>
              </a:rPr>
              <a:t>chess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8572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IN" dirty="0" smtClean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dirty="0" smtClean="0">
                <a:solidFill>
                  <a:srgbClr val="FF0000"/>
                </a:solidFill>
                <a:latin typeface="Algerian" pitchFamily="82" charset="0"/>
              </a:rPr>
              <a:t>Field events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ANNUAL DAY\School-per\DSCN8175.JPG"/>
          <p:cNvPicPr/>
          <p:nvPr/>
        </p:nvPicPr>
        <p:blipFill>
          <a:blip r:embed="rId2" cstate="print"/>
          <a:srcRect t="18148"/>
          <a:stretch>
            <a:fillRect/>
          </a:stretch>
        </p:blipFill>
        <p:spPr bwMode="auto">
          <a:xfrm>
            <a:off x="0" y="0"/>
            <a:ext cx="4572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ANNUAL DAY\School-per\DSCN81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ANNUAL DAY\Performance Day - 10 and 11.11.2016\Grade V - A and B\V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3150"/>
            <a:ext cx="4648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ANNUAL DAY\School-per\DSCN8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343150"/>
            <a:ext cx="4648200" cy="2800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747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ANNUAL DAY\School-per\DSCN82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ANNUAL DAY\Performance Day - 10 and 11.11.2016\Grade I - C and D\WP_20161110_0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648200" cy="2628900"/>
          </a:xfrm>
          <a:prstGeom prst="rect">
            <a:avLst/>
          </a:prstGeom>
          <a:noFill/>
        </p:spPr>
      </p:pic>
      <p:pic>
        <p:nvPicPr>
          <p:cNvPr id="6" name="Content Placeholder 4" descr="IMG_20151126_0934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28900"/>
            <a:ext cx="4648200" cy="2514600"/>
          </a:xfrm>
          <a:prstGeom prst="rect">
            <a:avLst/>
          </a:prstGeom>
        </p:spPr>
      </p:pic>
      <p:pic>
        <p:nvPicPr>
          <p:cNvPr id="7" name="Content Placeholder 4" descr="IMG_20151126_0934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2614612"/>
            <a:ext cx="4495800" cy="25288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5750"/>
            <a:ext cx="8610600" cy="4506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Best School Award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452" t="2974" b="27142"/>
          <a:stretch>
            <a:fillRect/>
          </a:stretch>
        </p:blipFill>
        <p:spPr bwMode="auto">
          <a:xfrm>
            <a:off x="2971800" y="285750"/>
            <a:ext cx="2819400" cy="456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950"/>
            <a:ext cx="8229600" cy="423267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3600" dirty="0" smtClean="0">
                <a:solidFill>
                  <a:schemeClr val="bg2"/>
                </a:solidFill>
              </a:rPr>
              <a:t>Best Community &amp;Collaboration School.</a:t>
            </a:r>
            <a:endParaRPr lang="en-IN" sz="3200" dirty="0" smtClean="0">
              <a:solidFill>
                <a:schemeClr val="bg2"/>
              </a:solidFill>
            </a:endParaRPr>
          </a:p>
          <a:p>
            <a:pPr lvl="1">
              <a:buNone/>
            </a:pPr>
            <a:r>
              <a:rPr lang="en-US" sz="3600" dirty="0" smtClean="0">
                <a:solidFill>
                  <a:schemeClr val="bg2"/>
                </a:solidFill>
              </a:rPr>
              <a:t>Best school in co-curricular.</a:t>
            </a:r>
            <a:endParaRPr lang="en-IN" sz="3200" dirty="0" smtClean="0">
              <a:solidFill>
                <a:schemeClr val="bg2"/>
              </a:solidFill>
            </a:endParaRPr>
          </a:p>
          <a:p>
            <a:pPr lvl="1">
              <a:buNone/>
            </a:pPr>
            <a:r>
              <a:rPr lang="en-US" sz="3600" dirty="0" smtClean="0">
                <a:solidFill>
                  <a:schemeClr val="bg2"/>
                </a:solidFill>
              </a:rPr>
              <a:t>Best academic Excellence Activities</a:t>
            </a:r>
            <a:endParaRPr lang="en-IN" sz="32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4000" dirty="0" smtClean="0">
                <a:solidFill>
                  <a:schemeClr val="bg2"/>
                </a:solidFill>
              </a:rPr>
              <a:t>    </a:t>
            </a:r>
            <a:r>
              <a:rPr lang="en-US" sz="3600" dirty="0" smtClean="0">
                <a:solidFill>
                  <a:schemeClr val="bg2"/>
                </a:solidFill>
              </a:rPr>
              <a:t>Best  School of </a:t>
            </a:r>
            <a:r>
              <a:rPr lang="en-US" sz="3600" dirty="0" err="1" smtClean="0">
                <a:solidFill>
                  <a:schemeClr val="bg2"/>
                </a:solidFill>
              </a:rPr>
              <a:t>Kongu</a:t>
            </a:r>
            <a:r>
              <a:rPr lang="en-US" sz="3600" dirty="0" smtClean="0">
                <a:solidFill>
                  <a:schemeClr val="bg2"/>
                </a:solidFill>
              </a:rPr>
              <a:t> Region</a:t>
            </a:r>
            <a:endParaRPr lang="en-IN" sz="4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9750"/>
            <a:ext cx="8229600" cy="857250"/>
          </a:xfrm>
        </p:spPr>
        <p:txBody>
          <a:bodyPr>
            <a:noAutofit/>
          </a:bodyPr>
          <a:lstStyle/>
          <a:p>
            <a:r>
              <a:rPr lang="en-IN" sz="5400" dirty="0" smtClean="0">
                <a:solidFill>
                  <a:schemeClr val="bg1"/>
                </a:solidFill>
              </a:rPr>
              <a:t>City Campus Staff Award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810000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>
                <a:solidFill>
                  <a:schemeClr val="bg2"/>
                </a:solidFill>
              </a:rPr>
              <a:t>Silver Zone Performance Award by </a:t>
            </a:r>
            <a:r>
              <a:rPr lang="en-IN" dirty="0" err="1" smtClean="0">
                <a:solidFill>
                  <a:schemeClr val="bg2"/>
                </a:solidFill>
              </a:rPr>
              <a:t>Siverzone</a:t>
            </a:r>
            <a:r>
              <a:rPr lang="en-IN" dirty="0" smtClean="0">
                <a:solidFill>
                  <a:schemeClr val="bg2"/>
                </a:solidFill>
              </a:rPr>
              <a:t> Olympiads</a:t>
            </a:r>
          </a:p>
          <a:p>
            <a:r>
              <a:rPr lang="en-IN" dirty="0" err="1" smtClean="0">
                <a:solidFill>
                  <a:schemeClr val="bg2"/>
                </a:solidFill>
              </a:rPr>
              <a:t>Dr.Sarvepalli</a:t>
            </a:r>
            <a:r>
              <a:rPr lang="en-IN" dirty="0" smtClean="0">
                <a:solidFill>
                  <a:schemeClr val="bg2"/>
                </a:solidFill>
              </a:rPr>
              <a:t> </a:t>
            </a:r>
            <a:r>
              <a:rPr lang="en-IN" dirty="0" err="1" smtClean="0">
                <a:solidFill>
                  <a:schemeClr val="bg2"/>
                </a:solidFill>
              </a:rPr>
              <a:t>Radhakrishnan</a:t>
            </a:r>
            <a:r>
              <a:rPr lang="en-IN" dirty="0" smtClean="0">
                <a:solidFill>
                  <a:schemeClr val="bg2"/>
                </a:solidFill>
              </a:rPr>
              <a:t>  School </a:t>
            </a:r>
            <a:r>
              <a:rPr lang="en-IN" dirty="0" err="1" smtClean="0">
                <a:solidFill>
                  <a:schemeClr val="bg2"/>
                </a:solidFill>
              </a:rPr>
              <a:t>Exdcellence</a:t>
            </a:r>
            <a:r>
              <a:rPr lang="en-IN" dirty="0" smtClean="0">
                <a:solidFill>
                  <a:schemeClr val="bg2"/>
                </a:solidFill>
              </a:rPr>
              <a:t> Award </a:t>
            </a:r>
            <a:r>
              <a:rPr lang="en-IN" dirty="0" err="1" smtClean="0">
                <a:solidFill>
                  <a:schemeClr val="bg2"/>
                </a:solidFill>
              </a:rPr>
              <a:t>Award</a:t>
            </a:r>
            <a:endParaRPr lang="en-IN" dirty="0" smtClean="0">
              <a:solidFill>
                <a:schemeClr val="bg2"/>
              </a:solidFill>
            </a:endParaRPr>
          </a:p>
          <a:p>
            <a:r>
              <a:rPr lang="en-IN" dirty="0" smtClean="0">
                <a:solidFill>
                  <a:schemeClr val="bg2"/>
                </a:solidFill>
              </a:rPr>
              <a:t>National level Science Talent Search Exam by Unified Council</a:t>
            </a:r>
          </a:p>
          <a:p>
            <a:r>
              <a:rPr lang="en-IN" dirty="0" smtClean="0">
                <a:solidFill>
                  <a:schemeClr val="bg2"/>
                </a:solidFill>
              </a:rPr>
              <a:t>Best Academic Results award in International Olympiads</a:t>
            </a:r>
            <a:endParaRPr lang="en-IN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28575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FFFF00"/>
                </a:solidFill>
              </a:rPr>
              <a:t>Our Honourable </a:t>
            </a:r>
            <a:r>
              <a:rPr lang="en-IN" sz="2800" b="1" dirty="0" err="1" smtClean="0">
                <a:solidFill>
                  <a:srgbClr val="FFFF00"/>
                </a:solidFill>
              </a:rPr>
              <a:t>Prinicipal</a:t>
            </a:r>
            <a:r>
              <a:rPr lang="en-IN" sz="2800" b="1" dirty="0" smtClean="0">
                <a:solidFill>
                  <a:srgbClr val="FFFF00"/>
                </a:solidFill>
              </a:rPr>
              <a:t> Mr. A. G. </a:t>
            </a:r>
            <a:r>
              <a:rPr lang="en-IN" sz="2800" b="1" dirty="0" err="1" smtClean="0">
                <a:solidFill>
                  <a:srgbClr val="FFFF00"/>
                </a:solidFill>
              </a:rPr>
              <a:t>Prakash</a:t>
            </a:r>
            <a:r>
              <a:rPr lang="en-IN" sz="2800" b="1" dirty="0" smtClean="0">
                <a:solidFill>
                  <a:srgbClr val="FFFF00"/>
                </a:solidFill>
              </a:rPr>
              <a:t> Nair</a:t>
            </a:r>
            <a:endParaRPr lang="en-IN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9195" t="6897" r="10345"/>
          <a:stretch>
            <a:fillRect/>
          </a:stretch>
        </p:blipFill>
        <p:spPr bwMode="auto">
          <a:xfrm>
            <a:off x="2899833" y="285750"/>
            <a:ext cx="2815167" cy="4343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46" y="-1"/>
            <a:ext cx="3857625" cy="5155123"/>
          </a:xfrm>
          <a:prstGeom prst="ellipse">
            <a:avLst/>
          </a:prstGeom>
          <a:ln w="5715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11535" y="150078"/>
            <a:ext cx="3873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OUR RESPECTED PRINCIPAL SIR HAS BEEN SELECTED FOR IC3 CONFERENCE HELD AT MUMBAI FOR 7 DAYS AS ONE AMONG THE 84 SCHOLARS WORLD-WIDE</a:t>
            </a:r>
            <a:endParaRPr 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88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 \nov rtm images\IMG-20191114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7162800" cy="2514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608" y="2588955"/>
            <a:ext cx="91133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Britannic Bold" pitchFamily="34" charset="0"/>
              </a:rPr>
              <a:t>  </a:t>
            </a:r>
            <a:r>
              <a:rPr lang="en-US" sz="4000" dirty="0" smtClean="0">
                <a:solidFill>
                  <a:schemeClr val="bg1"/>
                </a:solidFill>
                <a:latin typeface="Britannic Bold" pitchFamily="34" charset="0"/>
              </a:rPr>
              <a:t>Global Education and Economic</a:t>
            </a:r>
            <a:br>
              <a:rPr lang="en-US" sz="4000" dirty="0" smtClean="0">
                <a:solidFill>
                  <a:schemeClr val="bg1"/>
                </a:solidFill>
                <a:latin typeface="Britannic Bold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Britannic Bold" pitchFamily="34" charset="0"/>
              </a:rPr>
              <a:t> Development Forum Awarded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Britannic Bold" pitchFamily="34" charset="0"/>
              </a:rPr>
              <a:t>“Pride Of India Award – 2019” for our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Britannic Bold" pitchFamily="34" charset="0"/>
              </a:rPr>
              <a:t>Honorable Principal Sir  </a:t>
            </a:r>
            <a:r>
              <a:rPr lang="en-US" sz="4000" dirty="0" smtClean="0">
                <a:latin typeface="Britannic Bold" pitchFamily="34" charset="0"/>
              </a:rPr>
              <a:t>.</a:t>
            </a:r>
            <a:endParaRPr lang="en-US" sz="4000" dirty="0">
              <a:latin typeface="Britannic Bold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85850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solidFill>
                  <a:schemeClr val="bg1"/>
                </a:solidFill>
              </a:rPr>
              <a:t>Our Yoga Teacher Mrs. </a:t>
            </a:r>
            <a:r>
              <a:rPr lang="en-US" sz="2400" dirty="0" err="1" smtClean="0">
                <a:solidFill>
                  <a:schemeClr val="bg1"/>
                </a:solidFill>
              </a:rPr>
              <a:t>Gayathri</a:t>
            </a:r>
            <a:r>
              <a:rPr lang="en-US" sz="2400" dirty="0" smtClean="0">
                <a:solidFill>
                  <a:schemeClr val="bg1"/>
                </a:solidFill>
              </a:rPr>
              <a:t> has </a:t>
            </a:r>
            <a:r>
              <a:rPr lang="en-US" sz="2400" dirty="0" err="1" smtClean="0">
                <a:solidFill>
                  <a:schemeClr val="bg1"/>
                </a:solidFill>
              </a:rPr>
              <a:t>recognised</a:t>
            </a:r>
            <a:r>
              <a:rPr lang="en-US" sz="2400" dirty="0" smtClean="0">
                <a:solidFill>
                  <a:schemeClr val="bg1"/>
                </a:solidFill>
              </a:rPr>
              <a:t> as Best Yoga Master Award from </a:t>
            </a:r>
            <a:r>
              <a:rPr lang="en-US" sz="2400" dirty="0" err="1" smtClean="0">
                <a:solidFill>
                  <a:schemeClr val="bg1"/>
                </a:solidFill>
              </a:rPr>
              <a:t>Padmashri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Gnanambal</a:t>
            </a:r>
            <a:r>
              <a:rPr lang="en-US" sz="2400" dirty="0" smtClean="0">
                <a:solidFill>
                  <a:schemeClr val="bg1"/>
                </a:solidFill>
              </a:rPr>
              <a:t> by </a:t>
            </a:r>
            <a:r>
              <a:rPr lang="en-US" sz="2400" dirty="0" err="1" smtClean="0">
                <a:solidFill>
                  <a:schemeClr val="bg1"/>
                </a:solidFill>
              </a:rPr>
              <a:t>Tirupur</a:t>
            </a:r>
            <a:r>
              <a:rPr lang="en-US" sz="2400" dirty="0" smtClean="0">
                <a:solidFill>
                  <a:schemeClr val="bg1"/>
                </a:solidFill>
              </a:rPr>
              <a:t> District </a:t>
            </a:r>
            <a:r>
              <a:rPr lang="en-US" sz="2400" dirty="0" err="1" smtClean="0">
                <a:solidFill>
                  <a:schemeClr val="bg1"/>
                </a:solidFill>
              </a:rPr>
              <a:t>Yogasana</a:t>
            </a:r>
            <a:r>
              <a:rPr lang="en-US" sz="2400" dirty="0" smtClean="0">
                <a:solidFill>
                  <a:schemeClr val="bg1"/>
                </a:solidFill>
              </a:rPr>
              <a:t> Association</a:t>
            </a:r>
            <a:r>
              <a:rPr lang="en-IN" sz="2400" dirty="0" smtClean="0"/>
              <a:t/>
            </a:r>
            <a:br>
              <a:rPr lang="en-IN" sz="2400" dirty="0" smtClean="0"/>
            </a:br>
            <a:endParaRPr lang="en-IN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57350"/>
            <a:ext cx="606439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75050" y="204788"/>
            <a:ext cx="5568950" cy="43898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4000" dirty="0" smtClean="0">
                <a:solidFill>
                  <a:schemeClr val="bg1"/>
                </a:solidFill>
              </a:rPr>
              <a:t>Mrs. </a:t>
            </a:r>
            <a:r>
              <a:rPr lang="en-IN" sz="4000" dirty="0" err="1" smtClean="0">
                <a:solidFill>
                  <a:schemeClr val="bg1"/>
                </a:solidFill>
              </a:rPr>
              <a:t>Gayathri.R</a:t>
            </a:r>
            <a:r>
              <a:rPr lang="en-IN" sz="4000" dirty="0" smtClean="0">
                <a:solidFill>
                  <a:schemeClr val="bg1"/>
                </a:solidFill>
              </a:rPr>
              <a:t> – Yoga Teacher attended International Sky Doctor’s conference </a:t>
            </a:r>
            <a:endParaRPr lang="en-IN" sz="400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2514600" cy="417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</TotalTime>
  <Words>2095</Words>
  <Application>Microsoft Office PowerPoint</Application>
  <PresentationFormat>On-screen Show (16:9)</PresentationFormat>
  <Paragraphs>658</Paragraphs>
  <Slides>146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47" baseType="lpstr">
      <vt:lpstr>Office Theme</vt:lpstr>
      <vt:lpstr>Slide 1</vt:lpstr>
      <vt:lpstr>Knowledge partners</vt:lpstr>
      <vt:lpstr>Slide 3</vt:lpstr>
      <vt:lpstr>Slide 4</vt:lpstr>
      <vt:lpstr>Slide 5</vt:lpstr>
      <vt:lpstr>Slide 6</vt:lpstr>
      <vt:lpstr>                    </vt:lpstr>
      <vt:lpstr>Slide 8</vt:lpstr>
      <vt:lpstr>Slide 9</vt:lpstr>
      <vt:lpstr>Slide 10</vt:lpstr>
      <vt:lpstr>Slide 11</vt:lpstr>
      <vt:lpstr>Slide 12</vt:lpstr>
      <vt:lpstr>Development of Hindi</vt:lpstr>
      <vt:lpstr>Slide 14</vt:lpstr>
      <vt:lpstr>Slide 15</vt:lpstr>
      <vt:lpstr>Slide 16</vt:lpstr>
      <vt:lpstr>Total Number of Prizes in Scholastic  Area - 189</vt:lpstr>
      <vt:lpstr>Innovation Day </vt:lpstr>
      <vt:lpstr>Slide 19</vt:lpstr>
      <vt:lpstr>Field Trips for Montessori students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Allen   </vt:lpstr>
      <vt:lpstr>Slide 30</vt:lpstr>
      <vt:lpstr>Master Jee</vt:lpstr>
      <vt:lpstr>Cube Academy</vt:lpstr>
      <vt:lpstr>Slide 33</vt:lpstr>
      <vt:lpstr>Slide 34</vt:lpstr>
      <vt:lpstr>Slide 35</vt:lpstr>
      <vt:lpstr>Clay mounting</vt:lpstr>
      <vt:lpstr>Qualified for round 2 in Byju’s GK exam</vt:lpstr>
      <vt:lpstr>Times Aqua Regia quiz competition. </vt:lpstr>
      <vt:lpstr>Slide 39</vt:lpstr>
      <vt:lpstr>Happy Pose 2019 selfie contest </vt:lpstr>
      <vt:lpstr>Spell Bee English Olympiad </vt:lpstr>
      <vt:lpstr>Tirupur Sahodaya Speech competition</vt:lpstr>
      <vt:lpstr>Abacus organised by Alpha Kids world. </vt:lpstr>
      <vt:lpstr>Quiz competition by JCI</vt:lpstr>
      <vt:lpstr>Speech competition by Modern School</vt:lpstr>
      <vt:lpstr>Drawing  </vt:lpstr>
      <vt:lpstr>Slide 47</vt:lpstr>
      <vt:lpstr> </vt:lpstr>
      <vt:lpstr>Number of Prizes in Co-Scholastic Areas</vt:lpstr>
      <vt:lpstr>CBSE Achievements in co-scholastic areas </vt:lpstr>
      <vt:lpstr>Music and Dance </vt:lpstr>
      <vt:lpstr>Dance competition</vt:lpstr>
      <vt:lpstr>Dance Competition</vt:lpstr>
      <vt:lpstr>Yoga </vt:lpstr>
      <vt:lpstr>Yoga Competition</vt:lpstr>
      <vt:lpstr>Yoga competition</vt:lpstr>
      <vt:lpstr>Swimming</vt:lpstr>
      <vt:lpstr>Slide 58</vt:lpstr>
      <vt:lpstr>Slide 59</vt:lpstr>
      <vt:lpstr>Slide 60</vt:lpstr>
      <vt:lpstr>Slide 61</vt:lpstr>
      <vt:lpstr>Chess</vt:lpstr>
      <vt:lpstr>Skating </vt:lpstr>
      <vt:lpstr>Sports and Games </vt:lpstr>
      <vt:lpstr>Slide 65</vt:lpstr>
      <vt:lpstr> </vt:lpstr>
      <vt:lpstr>Carrom</vt:lpstr>
      <vt:lpstr>Archery</vt:lpstr>
      <vt:lpstr> Karate</vt:lpstr>
      <vt:lpstr>Cycling Competition</vt:lpstr>
      <vt:lpstr>Number of Prizes in Sports and Games</vt:lpstr>
      <vt:lpstr>High Lights of NCS City Campus</vt:lpstr>
      <vt:lpstr>News paper reading</vt:lpstr>
      <vt:lpstr>News watching</vt:lpstr>
      <vt:lpstr>Slide 75</vt:lpstr>
      <vt:lpstr> meditation</vt:lpstr>
      <vt:lpstr>Co- scholastic programmes EVENING SPORTS</vt:lpstr>
      <vt:lpstr>Slide 78</vt:lpstr>
      <vt:lpstr>Slide 79</vt:lpstr>
      <vt:lpstr>Work Education</vt:lpstr>
      <vt:lpstr>Slide 81</vt:lpstr>
      <vt:lpstr>Throw  ball</vt:lpstr>
      <vt:lpstr>Volley ball</vt:lpstr>
      <vt:lpstr>Basket ball</vt:lpstr>
      <vt:lpstr>Foot Ball</vt:lpstr>
      <vt:lpstr>Slide 86</vt:lpstr>
      <vt:lpstr>Slide 87</vt:lpstr>
      <vt:lpstr>Slide 88</vt:lpstr>
      <vt:lpstr>Slide 89</vt:lpstr>
      <vt:lpstr>Best School Award</vt:lpstr>
      <vt:lpstr>Slide 91</vt:lpstr>
      <vt:lpstr>Slide 92</vt:lpstr>
      <vt:lpstr>City Campus Staff Award</vt:lpstr>
      <vt:lpstr>Slide 94</vt:lpstr>
      <vt:lpstr>Slide 95</vt:lpstr>
      <vt:lpstr>Slide 96</vt:lpstr>
      <vt:lpstr>Slide 97</vt:lpstr>
      <vt:lpstr>Our Yoga Teacher Mrs. Gayathri has recognised as Best Yoga Master Award from Padmashri Gnanambal by Tirupur District Yogasana Association </vt:lpstr>
      <vt:lpstr>Slide 99</vt:lpstr>
      <vt:lpstr>Ms.Deepthi got First in State level Yoga competition at J.J College, Trichy.  </vt:lpstr>
      <vt:lpstr>Mr .Arjunan acted as a judge for Explore Junior Dance Championship</vt:lpstr>
      <vt:lpstr>Mr.Arjunan is selected as Choreographer of Radio Mirchi Kallori stars 2019</vt:lpstr>
      <vt:lpstr>Mr. Arjunan selected in World of Dance as Regional finalist, Chennai</vt:lpstr>
      <vt:lpstr>Mr.Arjunan is selected to compete at Body Rock Asia Dance Competition at Philippines</vt:lpstr>
      <vt:lpstr>Mr. Sunil got Best Coach Award from Optimus School</vt:lpstr>
      <vt:lpstr>State Kerala Master’s Swimming Championship.   </vt:lpstr>
      <vt:lpstr>Intra House sports Events </vt:lpstr>
      <vt:lpstr>Slide 108</vt:lpstr>
      <vt:lpstr>Schedule for Primary Compartment   </vt:lpstr>
      <vt:lpstr>Slide 110</vt:lpstr>
      <vt:lpstr>Schedule for Middle &amp; Secondary Compartment</vt:lpstr>
      <vt:lpstr>Slide 112</vt:lpstr>
      <vt:lpstr>Intra School Competitions in co-scholastic areas  Competitions for Primary &amp; Middle School</vt:lpstr>
      <vt:lpstr>ECCENTRIC – ENGLISH DEPT</vt:lpstr>
      <vt:lpstr>SCIENTIA – SCIENCE DEPT.</vt:lpstr>
      <vt:lpstr>Competitions - Montessori </vt:lpstr>
      <vt:lpstr>Slide 117</vt:lpstr>
      <vt:lpstr>Celebrations</vt:lpstr>
      <vt:lpstr>Onam Celebration</vt:lpstr>
      <vt:lpstr>Krishna Jayanthi</vt:lpstr>
      <vt:lpstr>Teachers Day Celebration</vt:lpstr>
      <vt:lpstr>Colour days</vt:lpstr>
      <vt:lpstr>Slide 123</vt:lpstr>
      <vt:lpstr>OBSERVATIONS OF NATIONAL &amp; INTERNATIONAL DAYS (Classes 3 to 8)</vt:lpstr>
      <vt:lpstr>Vigilance Awareness Week</vt:lpstr>
      <vt:lpstr>Clubs  </vt:lpstr>
      <vt:lpstr>Slide 127</vt:lpstr>
      <vt:lpstr>Slide 128</vt:lpstr>
      <vt:lpstr>Slide 129</vt:lpstr>
      <vt:lpstr>Carnival Day</vt:lpstr>
      <vt:lpstr>Prize-O-Fest</vt:lpstr>
      <vt:lpstr>Investiture Ceremony </vt:lpstr>
      <vt:lpstr>INVESTITURE CEREMONY</vt:lpstr>
      <vt:lpstr>PROGRAMMES FOR PARENTS   </vt:lpstr>
      <vt:lpstr>Unique Events </vt:lpstr>
      <vt:lpstr> </vt:lpstr>
      <vt:lpstr>Slide 137</vt:lpstr>
      <vt:lpstr>Slide 138</vt:lpstr>
      <vt:lpstr>Slide 139</vt:lpstr>
      <vt:lpstr>Origin 2019</vt:lpstr>
      <vt:lpstr>Symphony</vt:lpstr>
      <vt:lpstr>PROFESSIONAL DEVELOPMENT PROGRAMMES FOR TEACHERS </vt:lpstr>
      <vt:lpstr>Slide 143</vt:lpstr>
      <vt:lpstr>Slide 144</vt:lpstr>
      <vt:lpstr>Slide 145</vt:lpstr>
      <vt:lpstr>Slide 146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269</cp:revision>
  <dcterms:created xsi:type="dcterms:W3CDTF">2018-12-20T03:50:55Z</dcterms:created>
  <dcterms:modified xsi:type="dcterms:W3CDTF">2022-12-16T04:28:05Z</dcterms:modified>
</cp:coreProperties>
</file>